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76" r:id="rId10"/>
    <p:sldId id="265" r:id="rId11"/>
    <p:sldId id="267" r:id="rId12"/>
    <p:sldId id="279" r:id="rId13"/>
    <p:sldId id="270" r:id="rId14"/>
    <p:sldId id="271" r:id="rId15"/>
    <p:sldId id="280" r:id="rId16"/>
    <p:sldId id="272" r:id="rId17"/>
    <p:sldId id="277" r:id="rId18"/>
    <p:sldId id="274" r:id="rId19"/>
  </p:sldIdLst>
  <p:sldSz cx="20104100" cy="11322050"/>
  <p:notesSz cx="20104100" cy="113220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17" autoAdjust="0"/>
    <p:restoredTop sz="94660"/>
  </p:normalViewPr>
  <p:slideViewPr>
    <p:cSldViewPr>
      <p:cViewPr>
        <p:scale>
          <a:sx n="45" d="100"/>
          <a:sy n="45" d="100"/>
        </p:scale>
        <p:origin x="-1116" y="-26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341883" cy="11310840"/>
          </a:xfrm>
          <a:prstGeom prst="rect">
            <a:avLst/>
          </a:prstGeom>
        </p:spPr>
      </p:pic>
      <p:sp>
        <p:nvSpPr>
          <p:cNvPr id="17" name="bg object 17"/>
          <p:cNvSpPr/>
          <p:nvPr/>
        </p:nvSpPr>
        <p:spPr>
          <a:xfrm>
            <a:off x="0" y="5"/>
            <a:ext cx="9354185" cy="11295380"/>
          </a:xfrm>
          <a:custGeom>
            <a:avLst/>
            <a:gdLst/>
            <a:ahLst/>
            <a:cxnLst/>
            <a:rect l="l" t="t" r="r" b="b"/>
            <a:pathLst>
              <a:path w="9354185" h="11295380">
                <a:moveTo>
                  <a:pt x="3037243" y="11295304"/>
                </a:moveTo>
                <a:lnTo>
                  <a:pt x="0" y="8259623"/>
                </a:lnTo>
                <a:lnTo>
                  <a:pt x="0" y="11295304"/>
                </a:lnTo>
                <a:lnTo>
                  <a:pt x="3037243" y="11295304"/>
                </a:lnTo>
                <a:close/>
              </a:path>
              <a:path w="9354185" h="11295380">
                <a:moveTo>
                  <a:pt x="9354071" y="0"/>
                </a:moveTo>
                <a:lnTo>
                  <a:pt x="6318339" y="0"/>
                </a:lnTo>
                <a:lnTo>
                  <a:pt x="9354071" y="3037128"/>
                </a:lnTo>
                <a:lnTo>
                  <a:pt x="9354071" y="0"/>
                </a:lnTo>
                <a:close/>
              </a:path>
            </a:pathLst>
          </a:custGeom>
          <a:solidFill>
            <a:srgbClr val="C59260"/>
          </a:solidFill>
        </p:spPr>
        <p:txBody>
          <a:bodyPr wrap="square" lIns="0" tIns="0" rIns="0" bIns="0" rtlCol="0"/>
          <a:lstStyle/>
          <a:p>
            <a:endParaRPr/>
          </a:p>
        </p:txBody>
      </p:sp>
      <p:sp>
        <p:nvSpPr>
          <p:cNvPr id="18" name="bg object 18"/>
          <p:cNvSpPr/>
          <p:nvPr/>
        </p:nvSpPr>
        <p:spPr>
          <a:xfrm>
            <a:off x="9354311" y="0"/>
            <a:ext cx="10747375" cy="3035935"/>
          </a:xfrm>
          <a:custGeom>
            <a:avLst/>
            <a:gdLst/>
            <a:ahLst/>
            <a:cxnLst/>
            <a:rect l="l" t="t" r="r" b="b"/>
            <a:pathLst>
              <a:path w="10747375" h="3035935">
                <a:moveTo>
                  <a:pt x="10746358" y="286"/>
                </a:moveTo>
                <a:lnTo>
                  <a:pt x="-236" y="286"/>
                </a:lnTo>
                <a:lnTo>
                  <a:pt x="-236" y="3035636"/>
                </a:lnTo>
                <a:lnTo>
                  <a:pt x="10746358" y="3035636"/>
                </a:lnTo>
                <a:lnTo>
                  <a:pt x="10746358" y="286"/>
                </a:lnTo>
                <a:close/>
              </a:path>
            </a:pathLst>
          </a:custGeom>
          <a:solidFill>
            <a:srgbClr val="C59261"/>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15416393" y="9640580"/>
            <a:ext cx="426709" cy="417565"/>
          </a:xfrm>
          <a:prstGeom prst="rect">
            <a:avLst/>
          </a:prstGeom>
        </p:spPr>
      </p:pic>
      <p:pic>
        <p:nvPicPr>
          <p:cNvPr id="20" name="bg object 20"/>
          <p:cNvPicPr/>
          <p:nvPr/>
        </p:nvPicPr>
        <p:blipFill>
          <a:blip r:embed="rId4" cstate="print"/>
          <a:stretch>
            <a:fillRect/>
          </a:stretch>
        </p:blipFill>
        <p:spPr>
          <a:xfrm>
            <a:off x="14617837" y="10131296"/>
            <a:ext cx="2023820" cy="237737"/>
          </a:xfrm>
          <a:prstGeom prst="rect">
            <a:avLst/>
          </a:prstGeom>
        </p:spPr>
      </p:pic>
      <p:sp>
        <p:nvSpPr>
          <p:cNvPr id="21" name="bg object 21"/>
          <p:cNvSpPr/>
          <p:nvPr/>
        </p:nvSpPr>
        <p:spPr>
          <a:xfrm>
            <a:off x="11859463" y="9765556"/>
            <a:ext cx="474980" cy="627380"/>
          </a:xfrm>
          <a:custGeom>
            <a:avLst/>
            <a:gdLst/>
            <a:ahLst/>
            <a:cxnLst/>
            <a:rect l="l" t="t" r="r" b="b"/>
            <a:pathLst>
              <a:path w="474979" h="627379">
                <a:moveTo>
                  <a:pt x="158369" y="481025"/>
                </a:moveTo>
                <a:lnTo>
                  <a:pt x="0" y="321081"/>
                </a:lnTo>
                <a:lnTo>
                  <a:pt x="0" y="467423"/>
                </a:lnTo>
                <a:lnTo>
                  <a:pt x="158369" y="627316"/>
                </a:lnTo>
                <a:lnTo>
                  <a:pt x="158369" y="481025"/>
                </a:lnTo>
                <a:close/>
              </a:path>
              <a:path w="474979" h="627379">
                <a:moveTo>
                  <a:pt x="316471" y="320459"/>
                </a:moveTo>
                <a:lnTo>
                  <a:pt x="158369" y="160515"/>
                </a:lnTo>
                <a:lnTo>
                  <a:pt x="158369" y="306844"/>
                </a:lnTo>
                <a:lnTo>
                  <a:pt x="316471" y="466788"/>
                </a:lnTo>
                <a:lnTo>
                  <a:pt x="316471" y="320459"/>
                </a:lnTo>
                <a:close/>
              </a:path>
              <a:path w="474979" h="627379">
                <a:moveTo>
                  <a:pt x="474967" y="159880"/>
                </a:moveTo>
                <a:lnTo>
                  <a:pt x="316598" y="0"/>
                </a:lnTo>
                <a:lnTo>
                  <a:pt x="316598" y="146291"/>
                </a:lnTo>
                <a:lnTo>
                  <a:pt x="474967" y="306222"/>
                </a:lnTo>
                <a:lnTo>
                  <a:pt x="474967" y="159880"/>
                </a:lnTo>
                <a:close/>
              </a:path>
            </a:pathLst>
          </a:custGeom>
          <a:solidFill>
            <a:srgbClr val="C59260"/>
          </a:solidFill>
        </p:spPr>
        <p:txBody>
          <a:bodyPr wrap="square" lIns="0" tIns="0" rIns="0" bIns="0" rtlCol="0"/>
          <a:lstStyle/>
          <a:p>
            <a:endParaRPr/>
          </a:p>
        </p:txBody>
      </p:sp>
      <p:sp>
        <p:nvSpPr>
          <p:cNvPr id="22" name="bg object 22"/>
          <p:cNvSpPr/>
          <p:nvPr/>
        </p:nvSpPr>
        <p:spPr>
          <a:xfrm>
            <a:off x="12188952" y="10085545"/>
            <a:ext cx="140335" cy="146685"/>
          </a:xfrm>
          <a:custGeom>
            <a:avLst/>
            <a:gdLst/>
            <a:ahLst/>
            <a:cxnLst/>
            <a:rect l="l" t="t" r="r" b="b"/>
            <a:pathLst>
              <a:path w="140334" h="146684">
                <a:moveTo>
                  <a:pt x="139718" y="31"/>
                </a:moveTo>
                <a:lnTo>
                  <a:pt x="-308" y="31"/>
                </a:lnTo>
                <a:lnTo>
                  <a:pt x="-308" y="146280"/>
                </a:lnTo>
                <a:lnTo>
                  <a:pt x="139718" y="146280"/>
                </a:lnTo>
                <a:lnTo>
                  <a:pt x="139718" y="31"/>
                </a:lnTo>
                <a:close/>
              </a:path>
            </a:pathLst>
          </a:custGeom>
          <a:solidFill>
            <a:srgbClr val="672C17"/>
          </a:solidFill>
        </p:spPr>
        <p:txBody>
          <a:bodyPr wrap="square" lIns="0" tIns="0" rIns="0" bIns="0" rtlCol="0"/>
          <a:lstStyle/>
          <a:p>
            <a:endParaRPr/>
          </a:p>
        </p:txBody>
      </p:sp>
      <p:sp>
        <p:nvSpPr>
          <p:cNvPr id="23" name="bg object 23"/>
          <p:cNvSpPr/>
          <p:nvPr/>
        </p:nvSpPr>
        <p:spPr>
          <a:xfrm>
            <a:off x="11859463" y="9764997"/>
            <a:ext cx="302260" cy="304800"/>
          </a:xfrm>
          <a:custGeom>
            <a:avLst/>
            <a:gdLst/>
            <a:ahLst/>
            <a:cxnLst/>
            <a:rect l="l" t="t" r="r" b="b"/>
            <a:pathLst>
              <a:path w="302259" h="304800">
                <a:moveTo>
                  <a:pt x="301739" y="0"/>
                </a:moveTo>
                <a:lnTo>
                  <a:pt x="0" y="0"/>
                </a:lnTo>
                <a:lnTo>
                  <a:pt x="0" y="129540"/>
                </a:lnTo>
                <a:lnTo>
                  <a:pt x="254" y="129540"/>
                </a:lnTo>
                <a:lnTo>
                  <a:pt x="254" y="147320"/>
                </a:lnTo>
                <a:lnTo>
                  <a:pt x="254" y="304800"/>
                </a:lnTo>
                <a:lnTo>
                  <a:pt x="144145" y="304800"/>
                </a:lnTo>
                <a:lnTo>
                  <a:pt x="144145" y="147320"/>
                </a:lnTo>
                <a:lnTo>
                  <a:pt x="301739" y="147320"/>
                </a:lnTo>
                <a:lnTo>
                  <a:pt x="301739" y="129540"/>
                </a:lnTo>
                <a:lnTo>
                  <a:pt x="301739" y="0"/>
                </a:lnTo>
                <a:close/>
              </a:path>
            </a:pathLst>
          </a:custGeom>
          <a:solidFill>
            <a:srgbClr val="E84E20"/>
          </a:solidFill>
        </p:spPr>
        <p:txBody>
          <a:bodyPr wrap="square" lIns="0" tIns="0" rIns="0" bIns="0" rtlCol="0"/>
          <a:lstStyle/>
          <a:p>
            <a:endParaRPr/>
          </a:p>
        </p:txBody>
      </p:sp>
      <p:sp>
        <p:nvSpPr>
          <p:cNvPr id="24" name="bg object 24"/>
          <p:cNvSpPr/>
          <p:nvPr/>
        </p:nvSpPr>
        <p:spPr>
          <a:xfrm>
            <a:off x="12033504" y="10247089"/>
            <a:ext cx="140335" cy="143510"/>
          </a:xfrm>
          <a:custGeom>
            <a:avLst/>
            <a:gdLst/>
            <a:ahLst/>
            <a:cxnLst/>
            <a:rect l="l" t="t" r="r" b="b"/>
            <a:pathLst>
              <a:path w="140334" h="143509">
                <a:moveTo>
                  <a:pt x="139722" y="27"/>
                </a:moveTo>
                <a:lnTo>
                  <a:pt x="-304" y="27"/>
                </a:lnTo>
                <a:lnTo>
                  <a:pt x="-304" y="142974"/>
                </a:lnTo>
                <a:lnTo>
                  <a:pt x="139722" y="142974"/>
                </a:lnTo>
                <a:lnTo>
                  <a:pt x="139722" y="27"/>
                </a:lnTo>
                <a:close/>
              </a:path>
            </a:pathLst>
          </a:custGeom>
          <a:solidFill>
            <a:srgbClr val="672C17"/>
          </a:solidFill>
        </p:spPr>
        <p:txBody>
          <a:bodyPr wrap="square" lIns="0" tIns="0" rIns="0" bIns="0" rtlCol="0"/>
          <a:lstStyle/>
          <a:p>
            <a:endParaRPr/>
          </a:p>
        </p:txBody>
      </p:sp>
      <p:pic>
        <p:nvPicPr>
          <p:cNvPr id="25" name="bg object 25"/>
          <p:cNvPicPr/>
          <p:nvPr/>
        </p:nvPicPr>
        <p:blipFill>
          <a:blip r:embed="rId5" cstate="print"/>
          <a:stretch>
            <a:fillRect/>
          </a:stretch>
        </p:blipFill>
        <p:spPr>
          <a:xfrm>
            <a:off x="12496483" y="9920988"/>
            <a:ext cx="207258" cy="97533"/>
          </a:xfrm>
          <a:prstGeom prst="rect">
            <a:avLst/>
          </a:prstGeom>
        </p:spPr>
      </p:pic>
      <p:pic>
        <p:nvPicPr>
          <p:cNvPr id="26" name="bg object 26"/>
          <p:cNvPicPr/>
          <p:nvPr/>
        </p:nvPicPr>
        <p:blipFill>
          <a:blip r:embed="rId6" cstate="print"/>
          <a:stretch>
            <a:fillRect/>
          </a:stretch>
        </p:blipFill>
        <p:spPr>
          <a:xfrm>
            <a:off x="12502579" y="9920988"/>
            <a:ext cx="1633686" cy="405373"/>
          </a:xfrm>
          <a:prstGeom prst="rect">
            <a:avLst/>
          </a:prstGeom>
        </p:spPr>
      </p:pic>
      <p:sp>
        <p:nvSpPr>
          <p:cNvPr id="27" name="bg object 27"/>
          <p:cNvSpPr/>
          <p:nvPr/>
        </p:nvSpPr>
        <p:spPr>
          <a:xfrm>
            <a:off x="13986916" y="10076439"/>
            <a:ext cx="155575" cy="97155"/>
          </a:xfrm>
          <a:custGeom>
            <a:avLst/>
            <a:gdLst/>
            <a:ahLst/>
            <a:cxnLst/>
            <a:rect l="l" t="t" r="r" b="b"/>
            <a:pathLst>
              <a:path w="155575" h="97154">
                <a:moveTo>
                  <a:pt x="77851" y="406"/>
                </a:moveTo>
                <a:lnTo>
                  <a:pt x="0" y="406"/>
                </a:lnTo>
                <a:lnTo>
                  <a:pt x="0" y="16713"/>
                </a:lnTo>
                <a:lnTo>
                  <a:pt x="30734" y="16713"/>
                </a:lnTo>
                <a:lnTo>
                  <a:pt x="30734" y="95935"/>
                </a:lnTo>
                <a:lnTo>
                  <a:pt x="47244" y="95935"/>
                </a:lnTo>
                <a:lnTo>
                  <a:pt x="47244" y="16713"/>
                </a:lnTo>
                <a:lnTo>
                  <a:pt x="77851" y="16713"/>
                </a:lnTo>
                <a:lnTo>
                  <a:pt x="77851" y="406"/>
                </a:lnTo>
                <a:close/>
              </a:path>
              <a:path w="155575" h="97154">
                <a:moveTo>
                  <a:pt x="155308" y="68211"/>
                </a:moveTo>
                <a:lnTo>
                  <a:pt x="138544" y="45847"/>
                </a:lnTo>
                <a:lnTo>
                  <a:pt x="138544" y="59283"/>
                </a:lnTo>
                <a:lnTo>
                  <a:pt x="138544" y="76441"/>
                </a:lnTo>
                <a:lnTo>
                  <a:pt x="132448" y="81254"/>
                </a:lnTo>
                <a:lnTo>
                  <a:pt x="116573" y="81254"/>
                </a:lnTo>
                <a:lnTo>
                  <a:pt x="112636" y="80835"/>
                </a:lnTo>
                <a:lnTo>
                  <a:pt x="110350" y="80556"/>
                </a:lnTo>
                <a:lnTo>
                  <a:pt x="110350" y="55156"/>
                </a:lnTo>
                <a:lnTo>
                  <a:pt x="132448" y="55156"/>
                </a:lnTo>
                <a:lnTo>
                  <a:pt x="138544" y="59283"/>
                </a:lnTo>
                <a:lnTo>
                  <a:pt x="138544" y="45847"/>
                </a:lnTo>
                <a:lnTo>
                  <a:pt x="138544" y="45567"/>
                </a:lnTo>
                <a:lnTo>
                  <a:pt x="144132" y="42075"/>
                </a:lnTo>
                <a:lnTo>
                  <a:pt x="145529" y="40500"/>
                </a:lnTo>
                <a:lnTo>
                  <a:pt x="148450" y="37312"/>
                </a:lnTo>
                <a:lnTo>
                  <a:pt x="151117" y="31254"/>
                </a:lnTo>
                <a:lnTo>
                  <a:pt x="152133" y="23736"/>
                </a:lnTo>
                <a:lnTo>
                  <a:pt x="150609" y="15773"/>
                </a:lnTo>
                <a:lnTo>
                  <a:pt x="150482" y="14414"/>
                </a:lnTo>
                <a:lnTo>
                  <a:pt x="145021" y="6883"/>
                </a:lnTo>
                <a:lnTo>
                  <a:pt x="135623" y="1955"/>
                </a:lnTo>
                <a:lnTo>
                  <a:pt x="135623" y="15773"/>
                </a:lnTo>
                <a:lnTo>
                  <a:pt x="135623" y="19888"/>
                </a:lnTo>
                <a:lnTo>
                  <a:pt x="135623" y="36512"/>
                </a:lnTo>
                <a:lnTo>
                  <a:pt x="129273" y="40500"/>
                </a:lnTo>
                <a:lnTo>
                  <a:pt x="110350" y="40500"/>
                </a:lnTo>
                <a:lnTo>
                  <a:pt x="110350" y="16179"/>
                </a:lnTo>
                <a:lnTo>
                  <a:pt x="113271" y="15900"/>
                </a:lnTo>
                <a:lnTo>
                  <a:pt x="116954" y="15773"/>
                </a:lnTo>
                <a:lnTo>
                  <a:pt x="129654" y="15773"/>
                </a:lnTo>
                <a:lnTo>
                  <a:pt x="135623" y="19888"/>
                </a:lnTo>
                <a:lnTo>
                  <a:pt x="135623" y="15773"/>
                </a:lnTo>
                <a:lnTo>
                  <a:pt x="135496" y="1828"/>
                </a:lnTo>
                <a:lnTo>
                  <a:pt x="121018" y="0"/>
                </a:lnTo>
                <a:lnTo>
                  <a:pt x="113398" y="63"/>
                </a:lnTo>
                <a:lnTo>
                  <a:pt x="98793" y="444"/>
                </a:lnTo>
                <a:lnTo>
                  <a:pt x="93713" y="660"/>
                </a:lnTo>
                <a:lnTo>
                  <a:pt x="93713" y="96329"/>
                </a:lnTo>
                <a:lnTo>
                  <a:pt x="98920" y="96608"/>
                </a:lnTo>
                <a:lnTo>
                  <a:pt x="105651" y="96837"/>
                </a:lnTo>
                <a:lnTo>
                  <a:pt x="113017" y="96977"/>
                </a:lnTo>
                <a:lnTo>
                  <a:pt x="120002" y="97028"/>
                </a:lnTo>
                <a:lnTo>
                  <a:pt x="134099" y="95300"/>
                </a:lnTo>
                <a:lnTo>
                  <a:pt x="145148" y="90030"/>
                </a:lnTo>
                <a:lnTo>
                  <a:pt x="152387" y="81254"/>
                </a:lnTo>
                <a:lnTo>
                  <a:pt x="152514" y="81038"/>
                </a:lnTo>
                <a:lnTo>
                  <a:pt x="155308" y="68211"/>
                </a:lnTo>
                <a:close/>
              </a:path>
            </a:pathLst>
          </a:custGeom>
          <a:solidFill>
            <a:srgbClr val="672C17"/>
          </a:solidFill>
        </p:spPr>
        <p:txBody>
          <a:bodyPr wrap="square" lIns="0" tIns="0" rIns="0" bIns="0" rtlCol="0"/>
          <a:lstStyle/>
          <a:p>
            <a:endParaRPr/>
          </a:p>
        </p:txBody>
      </p:sp>
      <p:pic>
        <p:nvPicPr>
          <p:cNvPr id="28" name="bg object 28"/>
          <p:cNvPicPr/>
          <p:nvPr/>
        </p:nvPicPr>
        <p:blipFill>
          <a:blip r:embed="rId7" cstate="print"/>
          <a:stretch>
            <a:fillRect/>
          </a:stretch>
        </p:blipFill>
        <p:spPr>
          <a:xfrm>
            <a:off x="14148458" y="10237973"/>
            <a:ext cx="73148" cy="91437"/>
          </a:xfrm>
          <a:prstGeom prst="rect">
            <a:avLst/>
          </a:prstGeom>
        </p:spPr>
      </p:pic>
      <p:sp>
        <p:nvSpPr>
          <p:cNvPr id="29" name="bg object 29"/>
          <p:cNvSpPr/>
          <p:nvPr/>
        </p:nvSpPr>
        <p:spPr>
          <a:xfrm>
            <a:off x="14148815" y="10076401"/>
            <a:ext cx="91440" cy="97155"/>
          </a:xfrm>
          <a:custGeom>
            <a:avLst/>
            <a:gdLst/>
            <a:ahLst/>
            <a:cxnLst/>
            <a:rect l="l" t="t" r="r" b="b"/>
            <a:pathLst>
              <a:path w="91440" h="97154">
                <a:moveTo>
                  <a:pt x="52219" y="31"/>
                </a:moveTo>
                <a:lnTo>
                  <a:pt x="38122" y="31"/>
                </a:lnTo>
                <a:lnTo>
                  <a:pt x="-357" y="97031"/>
                </a:lnTo>
                <a:lnTo>
                  <a:pt x="15771" y="97031"/>
                </a:lnTo>
                <a:lnTo>
                  <a:pt x="25295" y="72317"/>
                </a:lnTo>
                <a:lnTo>
                  <a:pt x="80793" y="72317"/>
                </a:lnTo>
                <a:lnTo>
                  <a:pt x="74443" y="56417"/>
                </a:lnTo>
                <a:lnTo>
                  <a:pt x="31391" y="56417"/>
                </a:lnTo>
                <a:lnTo>
                  <a:pt x="44726" y="22001"/>
                </a:lnTo>
                <a:lnTo>
                  <a:pt x="58060" y="22001"/>
                </a:lnTo>
                <a:lnTo>
                  <a:pt x="58060" y="14775"/>
                </a:lnTo>
                <a:lnTo>
                  <a:pt x="52219" y="31"/>
                </a:lnTo>
                <a:close/>
              </a:path>
              <a:path w="91440" h="97154">
                <a:moveTo>
                  <a:pt x="80793" y="72317"/>
                </a:moveTo>
                <a:lnTo>
                  <a:pt x="64156" y="72317"/>
                </a:lnTo>
                <a:lnTo>
                  <a:pt x="73554" y="97031"/>
                </a:lnTo>
                <a:lnTo>
                  <a:pt x="90572" y="97031"/>
                </a:lnTo>
                <a:lnTo>
                  <a:pt x="80793" y="72317"/>
                </a:lnTo>
                <a:close/>
              </a:path>
              <a:path w="91440" h="97154">
                <a:moveTo>
                  <a:pt x="58060" y="22001"/>
                </a:moveTo>
                <a:lnTo>
                  <a:pt x="44726" y="22001"/>
                </a:lnTo>
                <a:lnTo>
                  <a:pt x="58060" y="56417"/>
                </a:lnTo>
                <a:lnTo>
                  <a:pt x="58060" y="22001"/>
                </a:lnTo>
                <a:close/>
              </a:path>
              <a:path w="91440" h="97154">
                <a:moveTo>
                  <a:pt x="58060" y="14775"/>
                </a:moveTo>
                <a:lnTo>
                  <a:pt x="58060" y="56417"/>
                </a:lnTo>
                <a:lnTo>
                  <a:pt x="74443" y="56417"/>
                </a:lnTo>
                <a:lnTo>
                  <a:pt x="58060" y="14775"/>
                </a:lnTo>
                <a:close/>
              </a:path>
            </a:pathLst>
          </a:custGeom>
          <a:solidFill>
            <a:srgbClr val="672C17"/>
          </a:solidFill>
        </p:spPr>
        <p:txBody>
          <a:bodyPr wrap="square" lIns="0" tIns="0" rIns="0" bIns="0" rtlCol="0"/>
          <a:lstStyle/>
          <a:p>
            <a:endParaRPr/>
          </a:p>
        </p:txBody>
      </p:sp>
      <p:sp>
        <p:nvSpPr>
          <p:cNvPr id="30" name="bg object 30"/>
          <p:cNvSpPr/>
          <p:nvPr/>
        </p:nvSpPr>
        <p:spPr>
          <a:xfrm>
            <a:off x="11131295" y="10231849"/>
            <a:ext cx="97155" cy="142875"/>
          </a:xfrm>
          <a:custGeom>
            <a:avLst/>
            <a:gdLst/>
            <a:ahLst/>
            <a:cxnLst/>
            <a:rect l="l" t="t" r="r" b="b"/>
            <a:pathLst>
              <a:path w="97154" h="142875">
                <a:moveTo>
                  <a:pt x="48231" y="27"/>
                </a:moveTo>
                <a:lnTo>
                  <a:pt x="-281" y="46190"/>
                </a:lnTo>
                <a:lnTo>
                  <a:pt x="48231" y="142759"/>
                </a:lnTo>
                <a:lnTo>
                  <a:pt x="96871" y="46190"/>
                </a:lnTo>
                <a:lnTo>
                  <a:pt x="48231" y="27"/>
                </a:lnTo>
                <a:close/>
              </a:path>
            </a:pathLst>
          </a:custGeom>
          <a:solidFill>
            <a:srgbClr val="E84E20"/>
          </a:solidFill>
        </p:spPr>
        <p:txBody>
          <a:bodyPr wrap="square" lIns="0" tIns="0" rIns="0" bIns="0" rtlCol="0"/>
          <a:lstStyle/>
          <a:p>
            <a:endParaRPr/>
          </a:p>
        </p:txBody>
      </p:sp>
      <p:pic>
        <p:nvPicPr>
          <p:cNvPr id="31" name="bg object 31"/>
          <p:cNvPicPr/>
          <p:nvPr/>
        </p:nvPicPr>
        <p:blipFill>
          <a:blip r:embed="rId8" cstate="print"/>
          <a:stretch>
            <a:fillRect/>
          </a:stretch>
        </p:blipFill>
        <p:spPr>
          <a:xfrm>
            <a:off x="11146253" y="9963659"/>
            <a:ext cx="64006" cy="64006"/>
          </a:xfrm>
          <a:prstGeom prst="rect">
            <a:avLst/>
          </a:prstGeom>
        </p:spPr>
      </p:pic>
      <p:sp>
        <p:nvSpPr>
          <p:cNvPr id="32" name="bg object 32"/>
          <p:cNvSpPr/>
          <p:nvPr/>
        </p:nvSpPr>
        <p:spPr>
          <a:xfrm>
            <a:off x="11042625" y="9771652"/>
            <a:ext cx="323215" cy="463550"/>
          </a:xfrm>
          <a:custGeom>
            <a:avLst/>
            <a:gdLst/>
            <a:ahLst/>
            <a:cxnLst/>
            <a:rect l="l" t="t" r="r" b="b"/>
            <a:pathLst>
              <a:path w="323215" h="463550">
                <a:moveTo>
                  <a:pt x="275958" y="229095"/>
                </a:moveTo>
                <a:lnTo>
                  <a:pt x="266306" y="178295"/>
                </a:lnTo>
                <a:lnTo>
                  <a:pt x="242303" y="134734"/>
                </a:lnTo>
                <a:lnTo>
                  <a:pt x="210680" y="99301"/>
                </a:lnTo>
                <a:lnTo>
                  <a:pt x="209029" y="97904"/>
                </a:lnTo>
                <a:lnTo>
                  <a:pt x="209029" y="227571"/>
                </a:lnTo>
                <a:lnTo>
                  <a:pt x="204584" y="267830"/>
                </a:lnTo>
                <a:lnTo>
                  <a:pt x="194805" y="308864"/>
                </a:lnTo>
                <a:lnTo>
                  <a:pt x="184899" y="341795"/>
                </a:lnTo>
                <a:lnTo>
                  <a:pt x="179311" y="357619"/>
                </a:lnTo>
                <a:lnTo>
                  <a:pt x="137909" y="316090"/>
                </a:lnTo>
                <a:lnTo>
                  <a:pt x="96634" y="357619"/>
                </a:lnTo>
                <a:lnTo>
                  <a:pt x="91046" y="341795"/>
                </a:lnTo>
                <a:lnTo>
                  <a:pt x="81013" y="308864"/>
                </a:lnTo>
                <a:lnTo>
                  <a:pt x="71361" y="267830"/>
                </a:lnTo>
                <a:lnTo>
                  <a:pt x="66916" y="227571"/>
                </a:lnTo>
                <a:lnTo>
                  <a:pt x="77330" y="183502"/>
                </a:lnTo>
                <a:lnTo>
                  <a:pt x="100571" y="150863"/>
                </a:lnTo>
                <a:lnTo>
                  <a:pt x="124701" y="130035"/>
                </a:lnTo>
                <a:lnTo>
                  <a:pt x="137909" y="121653"/>
                </a:lnTo>
                <a:lnTo>
                  <a:pt x="151244" y="130035"/>
                </a:lnTo>
                <a:lnTo>
                  <a:pt x="175374" y="150863"/>
                </a:lnTo>
                <a:lnTo>
                  <a:pt x="198488" y="183502"/>
                </a:lnTo>
                <a:lnTo>
                  <a:pt x="209029" y="227571"/>
                </a:lnTo>
                <a:lnTo>
                  <a:pt x="209029" y="97904"/>
                </a:lnTo>
                <a:lnTo>
                  <a:pt x="178041" y="72631"/>
                </a:lnTo>
                <a:lnTo>
                  <a:pt x="151625" y="54851"/>
                </a:lnTo>
                <a:lnTo>
                  <a:pt x="137909" y="47358"/>
                </a:lnTo>
                <a:lnTo>
                  <a:pt x="124320" y="54851"/>
                </a:lnTo>
                <a:lnTo>
                  <a:pt x="65265" y="99301"/>
                </a:lnTo>
                <a:lnTo>
                  <a:pt x="33642" y="134734"/>
                </a:lnTo>
                <a:lnTo>
                  <a:pt x="9652" y="178295"/>
                </a:lnTo>
                <a:lnTo>
                  <a:pt x="0" y="229095"/>
                </a:lnTo>
                <a:lnTo>
                  <a:pt x="11938" y="304812"/>
                </a:lnTo>
                <a:lnTo>
                  <a:pt x="37706" y="380873"/>
                </a:lnTo>
                <a:lnTo>
                  <a:pt x="63614" y="439496"/>
                </a:lnTo>
                <a:lnTo>
                  <a:pt x="75425" y="462978"/>
                </a:lnTo>
                <a:lnTo>
                  <a:pt x="137909" y="400062"/>
                </a:lnTo>
                <a:lnTo>
                  <a:pt x="200393" y="462978"/>
                </a:lnTo>
                <a:lnTo>
                  <a:pt x="233540" y="400062"/>
                </a:lnTo>
                <a:lnTo>
                  <a:pt x="253733" y="357619"/>
                </a:lnTo>
                <a:lnTo>
                  <a:pt x="274815" y="285000"/>
                </a:lnTo>
                <a:lnTo>
                  <a:pt x="275958" y="229095"/>
                </a:lnTo>
                <a:close/>
              </a:path>
              <a:path w="323215" h="463550">
                <a:moveTo>
                  <a:pt x="323075" y="47358"/>
                </a:moveTo>
                <a:lnTo>
                  <a:pt x="275958" y="0"/>
                </a:lnTo>
                <a:lnTo>
                  <a:pt x="228841" y="47358"/>
                </a:lnTo>
                <a:lnTo>
                  <a:pt x="275958" y="94602"/>
                </a:lnTo>
                <a:lnTo>
                  <a:pt x="323075" y="47358"/>
                </a:lnTo>
                <a:close/>
              </a:path>
            </a:pathLst>
          </a:custGeom>
          <a:solidFill>
            <a:srgbClr val="C59260"/>
          </a:solidFill>
        </p:spPr>
        <p:txBody>
          <a:bodyPr wrap="square" lIns="0" tIns="0" rIns="0" bIns="0" rtlCol="0"/>
          <a:lstStyle/>
          <a:p>
            <a:endParaRPr/>
          </a:p>
        </p:txBody>
      </p:sp>
      <p:pic>
        <p:nvPicPr>
          <p:cNvPr id="33" name="bg object 33"/>
          <p:cNvPicPr/>
          <p:nvPr/>
        </p:nvPicPr>
        <p:blipFill>
          <a:blip r:embed="rId9" cstate="print"/>
          <a:stretch>
            <a:fillRect/>
          </a:stretch>
        </p:blipFill>
        <p:spPr>
          <a:xfrm>
            <a:off x="10789646" y="9863078"/>
            <a:ext cx="140204" cy="201162"/>
          </a:xfrm>
          <a:prstGeom prst="rect">
            <a:avLst/>
          </a:prstGeom>
        </p:spPr>
      </p:pic>
      <p:pic>
        <p:nvPicPr>
          <p:cNvPr id="34" name="bg object 34"/>
          <p:cNvPicPr/>
          <p:nvPr/>
        </p:nvPicPr>
        <p:blipFill>
          <a:blip r:embed="rId10" cstate="print"/>
          <a:stretch>
            <a:fillRect/>
          </a:stretch>
        </p:blipFill>
        <p:spPr>
          <a:xfrm>
            <a:off x="10615915" y="9920988"/>
            <a:ext cx="155444" cy="146300"/>
          </a:xfrm>
          <a:prstGeom prst="rect">
            <a:avLst/>
          </a:prstGeom>
        </p:spPr>
      </p:pic>
      <p:pic>
        <p:nvPicPr>
          <p:cNvPr id="35" name="bg object 35"/>
          <p:cNvPicPr/>
          <p:nvPr/>
        </p:nvPicPr>
        <p:blipFill>
          <a:blip r:embed="rId11" cstate="print"/>
          <a:stretch>
            <a:fillRect/>
          </a:stretch>
        </p:blipFill>
        <p:spPr>
          <a:xfrm>
            <a:off x="10433039" y="9924036"/>
            <a:ext cx="164587" cy="137156"/>
          </a:xfrm>
          <a:prstGeom prst="rect">
            <a:avLst/>
          </a:prstGeom>
        </p:spPr>
      </p:pic>
      <p:pic>
        <p:nvPicPr>
          <p:cNvPr id="36" name="bg object 36"/>
          <p:cNvPicPr/>
          <p:nvPr/>
        </p:nvPicPr>
        <p:blipFill>
          <a:blip r:embed="rId12" cstate="print"/>
          <a:stretch>
            <a:fillRect/>
          </a:stretch>
        </p:blipFill>
        <p:spPr>
          <a:xfrm>
            <a:off x="10055097" y="10012426"/>
            <a:ext cx="140204" cy="225546"/>
          </a:xfrm>
          <a:prstGeom prst="rect">
            <a:avLst/>
          </a:prstGeom>
        </p:spPr>
      </p:pic>
      <p:pic>
        <p:nvPicPr>
          <p:cNvPr id="37" name="bg object 37"/>
          <p:cNvPicPr/>
          <p:nvPr/>
        </p:nvPicPr>
        <p:blipFill>
          <a:blip r:embed="rId13" cstate="print"/>
          <a:stretch>
            <a:fillRect/>
          </a:stretch>
        </p:blipFill>
        <p:spPr>
          <a:xfrm>
            <a:off x="10216637" y="10091672"/>
            <a:ext cx="128012" cy="140204"/>
          </a:xfrm>
          <a:prstGeom prst="rect">
            <a:avLst/>
          </a:prstGeom>
        </p:spPr>
      </p:pic>
      <p:pic>
        <p:nvPicPr>
          <p:cNvPr id="38" name="bg object 38"/>
          <p:cNvPicPr/>
          <p:nvPr/>
        </p:nvPicPr>
        <p:blipFill>
          <a:blip r:embed="rId14" cstate="print"/>
          <a:stretch>
            <a:fillRect/>
          </a:stretch>
        </p:blipFill>
        <p:spPr>
          <a:xfrm>
            <a:off x="10362938" y="10091672"/>
            <a:ext cx="118868" cy="143252"/>
          </a:xfrm>
          <a:prstGeom prst="rect">
            <a:avLst/>
          </a:prstGeom>
        </p:spPr>
      </p:pic>
      <p:sp>
        <p:nvSpPr>
          <p:cNvPr id="39" name="bg object 39"/>
          <p:cNvSpPr/>
          <p:nvPr/>
        </p:nvSpPr>
        <p:spPr>
          <a:xfrm>
            <a:off x="10506189" y="10091387"/>
            <a:ext cx="124460" cy="137160"/>
          </a:xfrm>
          <a:custGeom>
            <a:avLst/>
            <a:gdLst/>
            <a:ahLst/>
            <a:cxnLst/>
            <a:rect l="l" t="t" r="r" b="b"/>
            <a:pathLst>
              <a:path w="124459" h="137159">
                <a:moveTo>
                  <a:pt x="124447" y="0"/>
                </a:moveTo>
                <a:lnTo>
                  <a:pt x="100063" y="0"/>
                </a:lnTo>
                <a:lnTo>
                  <a:pt x="100063" y="55880"/>
                </a:lnTo>
                <a:lnTo>
                  <a:pt x="24384" y="55880"/>
                </a:lnTo>
                <a:lnTo>
                  <a:pt x="24384" y="0"/>
                </a:lnTo>
                <a:lnTo>
                  <a:pt x="0" y="0"/>
                </a:lnTo>
                <a:lnTo>
                  <a:pt x="0" y="55880"/>
                </a:lnTo>
                <a:lnTo>
                  <a:pt x="0" y="78740"/>
                </a:lnTo>
                <a:lnTo>
                  <a:pt x="0" y="137160"/>
                </a:lnTo>
                <a:lnTo>
                  <a:pt x="24384" y="137160"/>
                </a:lnTo>
                <a:lnTo>
                  <a:pt x="24384" y="78740"/>
                </a:lnTo>
                <a:lnTo>
                  <a:pt x="100063" y="78740"/>
                </a:lnTo>
                <a:lnTo>
                  <a:pt x="100063" y="137160"/>
                </a:lnTo>
                <a:lnTo>
                  <a:pt x="124447" y="137160"/>
                </a:lnTo>
                <a:lnTo>
                  <a:pt x="124447" y="78740"/>
                </a:lnTo>
                <a:lnTo>
                  <a:pt x="124447" y="55880"/>
                </a:lnTo>
                <a:lnTo>
                  <a:pt x="124447" y="0"/>
                </a:lnTo>
                <a:close/>
              </a:path>
            </a:pathLst>
          </a:custGeom>
          <a:solidFill>
            <a:srgbClr val="672C17"/>
          </a:solidFill>
        </p:spPr>
        <p:txBody>
          <a:bodyPr wrap="square" lIns="0" tIns="0" rIns="0" bIns="0" rtlCol="0"/>
          <a:lstStyle/>
          <a:p>
            <a:endParaRPr/>
          </a:p>
        </p:txBody>
      </p:sp>
      <p:pic>
        <p:nvPicPr>
          <p:cNvPr id="40" name="bg object 40"/>
          <p:cNvPicPr/>
          <p:nvPr/>
        </p:nvPicPr>
        <p:blipFill>
          <a:blip r:embed="rId15" cstate="print"/>
          <a:stretch>
            <a:fillRect/>
          </a:stretch>
        </p:blipFill>
        <p:spPr>
          <a:xfrm>
            <a:off x="10652490" y="10091672"/>
            <a:ext cx="137156" cy="143252"/>
          </a:xfrm>
          <a:prstGeom prst="rect">
            <a:avLst/>
          </a:prstGeom>
        </p:spPr>
      </p:pic>
      <p:pic>
        <p:nvPicPr>
          <p:cNvPr id="41" name="bg object 41"/>
          <p:cNvPicPr/>
          <p:nvPr/>
        </p:nvPicPr>
        <p:blipFill>
          <a:blip r:embed="rId16" cstate="print"/>
          <a:stretch>
            <a:fillRect/>
          </a:stretch>
        </p:blipFill>
        <p:spPr>
          <a:xfrm>
            <a:off x="10807934" y="10091672"/>
            <a:ext cx="128012" cy="143252"/>
          </a:xfrm>
          <a:prstGeom prst="rect">
            <a:avLst/>
          </a:prstGeom>
        </p:spPr>
      </p:pic>
      <p:pic>
        <p:nvPicPr>
          <p:cNvPr id="42" name="bg object 42"/>
          <p:cNvPicPr/>
          <p:nvPr/>
        </p:nvPicPr>
        <p:blipFill>
          <a:blip r:embed="rId17" cstate="print"/>
          <a:stretch>
            <a:fillRect/>
          </a:stretch>
        </p:blipFill>
        <p:spPr>
          <a:xfrm>
            <a:off x="10058145" y="10308075"/>
            <a:ext cx="871705" cy="82293"/>
          </a:xfrm>
          <a:prstGeom prst="rect">
            <a:avLst/>
          </a:prstGeom>
        </p:spPr>
      </p:pic>
      <p:pic>
        <p:nvPicPr>
          <p:cNvPr id="43" name="bg object 43"/>
          <p:cNvPicPr/>
          <p:nvPr/>
        </p:nvPicPr>
        <p:blipFill>
          <a:blip r:embed="rId18" cstate="print"/>
          <a:stretch>
            <a:fillRect/>
          </a:stretch>
        </p:blipFill>
        <p:spPr>
          <a:xfrm>
            <a:off x="17120167" y="9744209"/>
            <a:ext cx="1761729" cy="761980"/>
          </a:xfrm>
          <a:prstGeom prst="rect">
            <a:avLst/>
          </a:prstGeom>
        </p:spPr>
      </p:pic>
      <p:sp>
        <p:nvSpPr>
          <p:cNvPr id="2" name="Holder 2"/>
          <p:cNvSpPr>
            <a:spLocks noGrp="1"/>
          </p:cNvSpPr>
          <p:nvPr>
            <p:ph type="ctrTitle"/>
          </p:nvPr>
        </p:nvSpPr>
        <p:spPr>
          <a:xfrm>
            <a:off x="1298828" y="4158331"/>
            <a:ext cx="17506443" cy="283781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718818" y="7079512"/>
            <a:ext cx="16666462" cy="1227454"/>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95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5240" y="0"/>
            <a:ext cx="20086320" cy="11304905"/>
          </a:xfrm>
          <a:custGeom>
            <a:avLst/>
            <a:gdLst/>
            <a:ahLst/>
            <a:cxnLst/>
            <a:rect l="l" t="t" r="r" b="b"/>
            <a:pathLst>
              <a:path w="20086320" h="11304905">
                <a:moveTo>
                  <a:pt x="20085557" y="286"/>
                </a:moveTo>
                <a:lnTo>
                  <a:pt x="0" y="286"/>
                </a:lnTo>
                <a:lnTo>
                  <a:pt x="0" y="11304905"/>
                </a:lnTo>
                <a:lnTo>
                  <a:pt x="20085557" y="11304905"/>
                </a:lnTo>
                <a:lnTo>
                  <a:pt x="20085557" y="286"/>
                </a:lnTo>
                <a:close/>
              </a:path>
            </a:pathLst>
          </a:custGeom>
          <a:solidFill>
            <a:srgbClr val="C5926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950" b="1" i="0">
                <a:solidFill>
                  <a:schemeClr val="bg1"/>
                </a:solidFill>
                <a:latin typeface="Calibri"/>
                <a:cs typeface="Calibri"/>
              </a:defRPr>
            </a:lvl1pPr>
          </a:lstStyle>
          <a:p>
            <a:endParaRPr/>
          </a:p>
        </p:txBody>
      </p:sp>
      <p:sp>
        <p:nvSpPr>
          <p:cNvPr id="3" name="Holder 3"/>
          <p:cNvSpPr>
            <a:spLocks noGrp="1"/>
          </p:cNvSpPr>
          <p:nvPr>
            <p:ph sz="half" idx="2"/>
          </p:nvPr>
        </p:nvSpPr>
        <p:spPr>
          <a:xfrm>
            <a:off x="1005205" y="2604071"/>
            <a:ext cx="8745284" cy="747255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4071"/>
            <a:ext cx="8745284" cy="747255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11/15/2022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95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11/15/2022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0101560" cy="11305540"/>
          </a:xfrm>
          <a:custGeom>
            <a:avLst/>
            <a:gdLst/>
            <a:ahLst/>
            <a:cxnLst/>
            <a:rect l="l" t="t" r="r" b="b"/>
            <a:pathLst>
              <a:path w="20101560" h="11305540">
                <a:moveTo>
                  <a:pt x="20100670" y="286"/>
                </a:moveTo>
                <a:lnTo>
                  <a:pt x="0" y="286"/>
                </a:lnTo>
                <a:lnTo>
                  <a:pt x="0" y="11305032"/>
                </a:lnTo>
                <a:lnTo>
                  <a:pt x="20100670" y="11305032"/>
                </a:lnTo>
                <a:lnTo>
                  <a:pt x="20100670" y="286"/>
                </a:lnTo>
                <a:close/>
              </a:path>
            </a:pathLst>
          </a:custGeom>
          <a:solidFill>
            <a:srgbClr val="C59260"/>
          </a:solidFill>
        </p:spPr>
        <p:txBody>
          <a:bodyPr wrap="square" lIns="0" tIns="0" rIns="0" bIns="0" rtlCol="0"/>
          <a:lstStyle/>
          <a:p>
            <a:endParaRPr/>
          </a:p>
        </p:txBody>
      </p:sp>
      <p:sp>
        <p:nvSpPr>
          <p:cNvPr id="17" name="bg object 17"/>
          <p:cNvSpPr/>
          <p:nvPr/>
        </p:nvSpPr>
        <p:spPr>
          <a:xfrm>
            <a:off x="624840" y="3035521"/>
            <a:ext cx="5760720" cy="3142615"/>
          </a:xfrm>
          <a:custGeom>
            <a:avLst/>
            <a:gdLst/>
            <a:ahLst/>
            <a:cxnLst/>
            <a:rect l="l" t="t" r="r" b="b"/>
            <a:pathLst>
              <a:path w="5760720" h="3142615">
                <a:moveTo>
                  <a:pt x="5760304" y="209"/>
                </a:moveTo>
                <a:lnTo>
                  <a:pt x="518410" y="209"/>
                </a:lnTo>
                <a:lnTo>
                  <a:pt x="-15" y="518610"/>
                </a:lnTo>
                <a:lnTo>
                  <a:pt x="-15" y="3142490"/>
                </a:lnTo>
                <a:lnTo>
                  <a:pt x="5241776" y="3142490"/>
                </a:lnTo>
                <a:lnTo>
                  <a:pt x="5760304" y="2624089"/>
                </a:lnTo>
                <a:lnTo>
                  <a:pt x="5760304" y="209"/>
                </a:lnTo>
                <a:close/>
              </a:path>
            </a:pathLst>
          </a:custGeom>
          <a:solidFill>
            <a:srgbClr val="FFFFFF"/>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11/15/2022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0101560" cy="11305540"/>
          </a:xfrm>
          <a:custGeom>
            <a:avLst/>
            <a:gdLst/>
            <a:ahLst/>
            <a:cxnLst/>
            <a:rect l="l" t="t" r="r" b="b"/>
            <a:pathLst>
              <a:path w="20101560" h="11305540">
                <a:moveTo>
                  <a:pt x="20100670" y="286"/>
                </a:moveTo>
                <a:lnTo>
                  <a:pt x="0" y="286"/>
                </a:lnTo>
                <a:lnTo>
                  <a:pt x="0" y="11305032"/>
                </a:lnTo>
                <a:lnTo>
                  <a:pt x="20100670" y="11305032"/>
                </a:lnTo>
                <a:lnTo>
                  <a:pt x="20100670" y="286"/>
                </a:lnTo>
                <a:close/>
              </a:path>
            </a:pathLst>
          </a:custGeom>
          <a:solidFill>
            <a:srgbClr val="C59260"/>
          </a:solidFill>
        </p:spPr>
        <p:txBody>
          <a:bodyPr wrap="square" lIns="0" tIns="0" rIns="0" bIns="0" rtlCol="0"/>
          <a:lstStyle/>
          <a:p>
            <a:endParaRPr/>
          </a:p>
        </p:txBody>
      </p:sp>
      <p:sp>
        <p:nvSpPr>
          <p:cNvPr id="2" name="Holder 2"/>
          <p:cNvSpPr>
            <a:spLocks noGrp="1"/>
          </p:cNvSpPr>
          <p:nvPr>
            <p:ph type="title"/>
          </p:nvPr>
        </p:nvSpPr>
        <p:spPr>
          <a:xfrm>
            <a:off x="3157774" y="83005"/>
            <a:ext cx="13315315" cy="779780"/>
          </a:xfrm>
          <a:prstGeom prst="rect">
            <a:avLst/>
          </a:prstGeom>
        </p:spPr>
        <p:txBody>
          <a:bodyPr wrap="square" lIns="0" tIns="0" rIns="0" bIns="0">
            <a:spAutoFit/>
          </a:bodyPr>
          <a:lstStyle>
            <a:lvl1pPr>
              <a:defRPr sz="4950" b="1" i="0">
                <a:solidFill>
                  <a:schemeClr val="bg1"/>
                </a:solidFill>
                <a:latin typeface="Calibri"/>
                <a:cs typeface="Calibri"/>
              </a:defRPr>
            </a:lvl1pPr>
          </a:lstStyle>
          <a:p>
            <a:endParaRPr/>
          </a:p>
        </p:txBody>
      </p:sp>
      <p:sp>
        <p:nvSpPr>
          <p:cNvPr id="3" name="Holder 3"/>
          <p:cNvSpPr>
            <a:spLocks noGrp="1"/>
          </p:cNvSpPr>
          <p:nvPr>
            <p:ph type="body" idx="1"/>
          </p:nvPr>
        </p:nvSpPr>
        <p:spPr>
          <a:xfrm>
            <a:off x="9020708" y="4882264"/>
            <a:ext cx="9756775" cy="296862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6835394" y="10529507"/>
            <a:ext cx="6433312" cy="56610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29507"/>
            <a:ext cx="4623943" cy="56610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11/15/2022</a:t>
            </a:fld>
            <a:endParaRPr lang="en-US"/>
          </a:p>
        </p:txBody>
      </p:sp>
      <p:sp>
        <p:nvSpPr>
          <p:cNvPr id="6" name="Holder 6"/>
          <p:cNvSpPr>
            <a:spLocks noGrp="1"/>
          </p:cNvSpPr>
          <p:nvPr>
            <p:ph type="sldNum" sz="quarter" idx="7"/>
          </p:nvPr>
        </p:nvSpPr>
        <p:spPr>
          <a:xfrm>
            <a:off x="14474953" y="10529507"/>
            <a:ext cx="4623943" cy="56610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3" Type="http://schemas.openxmlformats.org/officeDocument/2006/relationships/image" Target="../media/image20.png"/><Relationship Id="rId7" Type="http://schemas.openxmlformats.org/officeDocument/2006/relationships/image" Target="../media/image23.png"/><Relationship Id="rId12" Type="http://schemas.openxmlformats.org/officeDocument/2006/relationships/image" Target="../media/image28.png"/><Relationship Id="rId17" Type="http://schemas.openxmlformats.org/officeDocument/2006/relationships/image" Target="../media/image33.png"/><Relationship Id="rId2" Type="http://schemas.openxmlformats.org/officeDocument/2006/relationships/image" Target="../media/image19.jpeg"/><Relationship Id="rId16"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hyperlink" Target="mailto:INFO@FPPRT.RU" TargetMode="External"/><Relationship Id="rId11" Type="http://schemas.openxmlformats.org/officeDocument/2006/relationships/image" Target="../media/image27.png"/><Relationship Id="rId5" Type="http://schemas.openxmlformats.org/officeDocument/2006/relationships/image" Target="../media/image22.png"/><Relationship Id="rId15" Type="http://schemas.openxmlformats.org/officeDocument/2006/relationships/image" Target="../media/image31.png"/><Relationship Id="rId10" Type="http://schemas.openxmlformats.org/officeDocument/2006/relationships/image" Target="../media/image26.png"/><Relationship Id="rId4" Type="http://schemas.openxmlformats.org/officeDocument/2006/relationships/image" Target="../media/image21.png"/><Relationship Id="rId9" Type="http://schemas.openxmlformats.org/officeDocument/2006/relationships/image" Target="../media/image25.png"/><Relationship Id="rId1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80546" y="4158331"/>
            <a:ext cx="10144196" cy="2859116"/>
          </a:xfrm>
          <a:prstGeom prst="rect">
            <a:avLst/>
          </a:prstGeom>
        </p:spPr>
        <p:txBody>
          <a:bodyPr vert="horz" wrap="square" lIns="0" tIns="12065" rIns="0" bIns="0" rtlCol="0">
            <a:spAutoFit/>
          </a:bodyPr>
          <a:lstStyle/>
          <a:p>
            <a:pPr marL="12700" algn="ctr">
              <a:lnSpc>
                <a:spcPts val="7375"/>
              </a:lnSpc>
              <a:spcBef>
                <a:spcPts val="95"/>
              </a:spcBef>
            </a:pPr>
            <a:r>
              <a:rPr lang="ru-RU" sz="6150" b="1" spc="-5" dirty="0" smtClean="0">
                <a:solidFill>
                  <a:srgbClr val="E84E20"/>
                </a:solidFill>
                <a:cs typeface="Calibri"/>
              </a:rPr>
              <a:t>ТАТАРСТАН РЕСПУБЛИКАСЫ ЭШКУАРЛЫККА ЯРДӘМ ИТҮ ФОНДЫ</a:t>
            </a:r>
            <a:endParaRPr sz="615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8016" y="2845069"/>
            <a:ext cx="5909819" cy="3333600"/>
          </a:xfrm>
          <a:custGeom>
            <a:avLst/>
            <a:gdLst/>
            <a:ahLst/>
            <a:cxnLst/>
            <a:rect l="l" t="t" r="r" b="b"/>
            <a:pathLst>
              <a:path w="5760720" h="3142615">
                <a:moveTo>
                  <a:pt x="5760306" y="185"/>
                </a:moveTo>
                <a:lnTo>
                  <a:pt x="518412" y="185"/>
                </a:lnTo>
                <a:lnTo>
                  <a:pt x="-14" y="518586"/>
                </a:lnTo>
                <a:lnTo>
                  <a:pt x="-14" y="3142467"/>
                </a:lnTo>
                <a:lnTo>
                  <a:pt x="5241778" y="3142467"/>
                </a:lnTo>
                <a:lnTo>
                  <a:pt x="5760306" y="2624066"/>
                </a:lnTo>
                <a:lnTo>
                  <a:pt x="5760306" y="185"/>
                </a:lnTo>
                <a:close/>
              </a:path>
            </a:pathLst>
          </a:custGeom>
          <a:solidFill>
            <a:srgbClr val="FFFFFF"/>
          </a:solidFill>
        </p:spPr>
        <p:txBody>
          <a:bodyPr wrap="square" lIns="0" tIns="0" rIns="0" bIns="0" rtlCol="0"/>
          <a:lstStyle/>
          <a:p>
            <a:endParaRPr lang="ru-RU" dirty="0"/>
          </a:p>
        </p:txBody>
      </p:sp>
      <p:sp>
        <p:nvSpPr>
          <p:cNvPr id="3" name="object 3"/>
          <p:cNvSpPr txBox="1">
            <a:spLocks noGrp="1"/>
          </p:cNvSpPr>
          <p:nvPr>
            <p:ph type="title"/>
          </p:nvPr>
        </p:nvSpPr>
        <p:spPr>
          <a:xfrm>
            <a:off x="957795" y="3138409"/>
            <a:ext cx="717550" cy="842010"/>
          </a:xfrm>
          <a:prstGeom prst="rect">
            <a:avLst/>
          </a:prstGeom>
        </p:spPr>
        <p:txBody>
          <a:bodyPr vert="horz" wrap="square" lIns="0" tIns="13335" rIns="0" bIns="0" rtlCol="0">
            <a:spAutoFit/>
          </a:bodyPr>
          <a:lstStyle/>
          <a:p>
            <a:pPr marL="12700">
              <a:lnSpc>
                <a:spcPct val="100000"/>
              </a:lnSpc>
              <a:spcBef>
                <a:spcPts val="105"/>
              </a:spcBef>
            </a:pPr>
            <a:r>
              <a:rPr sz="5350" spc="20" dirty="0">
                <a:solidFill>
                  <a:srgbClr val="E84E20"/>
                </a:solidFill>
              </a:rPr>
              <a:t>1</a:t>
            </a:r>
            <a:r>
              <a:rPr lang="ru-RU" sz="5350" spc="20" dirty="0">
                <a:solidFill>
                  <a:srgbClr val="E84E20"/>
                </a:solidFill>
              </a:rPr>
              <a:t>2</a:t>
            </a:r>
            <a:endParaRPr sz="5350" dirty="0"/>
          </a:p>
        </p:txBody>
      </p:sp>
      <p:sp>
        <p:nvSpPr>
          <p:cNvPr id="7" name="object 7"/>
          <p:cNvSpPr txBox="1"/>
          <p:nvPr/>
        </p:nvSpPr>
        <p:spPr>
          <a:xfrm>
            <a:off x="1122300" y="5089521"/>
            <a:ext cx="4880647" cy="611706"/>
          </a:xfrm>
          <a:prstGeom prst="rect">
            <a:avLst/>
          </a:prstGeom>
        </p:spPr>
        <p:txBody>
          <a:bodyPr vert="horz" wrap="square" lIns="0" tIns="11430" rIns="0" bIns="0" rtlCol="0">
            <a:spAutoFit/>
          </a:bodyPr>
          <a:lstStyle/>
          <a:p>
            <a:pPr marL="12700">
              <a:lnSpc>
                <a:spcPct val="100000"/>
              </a:lnSpc>
              <a:spcBef>
                <a:spcPts val="90"/>
              </a:spcBef>
            </a:pPr>
            <a:r>
              <a:rPr lang="ru-RU" sz="1950" spc="-15" dirty="0" err="1" smtClean="0">
                <a:solidFill>
                  <a:srgbClr val="1D1D1B"/>
                </a:solidFill>
                <a:cs typeface="Calibri"/>
              </a:rPr>
              <a:t>Хисап</a:t>
            </a:r>
            <a:r>
              <a:rPr lang="ru-RU" sz="1950" spc="-15" dirty="0" smtClean="0">
                <a:solidFill>
                  <a:srgbClr val="1D1D1B"/>
                </a:solidFill>
                <a:cs typeface="Calibri"/>
              </a:rPr>
              <a:t> </a:t>
            </a:r>
            <a:r>
              <a:rPr lang="ru-RU" sz="1950" spc="-15" dirty="0" err="1" smtClean="0">
                <a:solidFill>
                  <a:srgbClr val="1D1D1B"/>
                </a:solidFill>
                <a:cs typeface="Calibri"/>
              </a:rPr>
              <a:t>тапшыру</a:t>
            </a:r>
            <a:r>
              <a:rPr lang="ru-RU" sz="1950" spc="-15" dirty="0" smtClean="0">
                <a:solidFill>
                  <a:srgbClr val="1D1D1B"/>
                </a:solidFill>
                <a:cs typeface="Calibri"/>
              </a:rPr>
              <a:t> </a:t>
            </a:r>
            <a:r>
              <a:rPr lang="ru-RU" sz="1950" spc="-15" dirty="0" err="1" smtClean="0">
                <a:solidFill>
                  <a:srgbClr val="1D1D1B"/>
                </a:solidFill>
                <a:cs typeface="Calibri"/>
              </a:rPr>
              <a:t>өчен, бер</a:t>
            </a:r>
            <a:r>
              <a:rPr lang="ru-RU" sz="1950" spc="-15" dirty="0" smtClean="0">
                <a:solidFill>
                  <a:srgbClr val="1D1D1B"/>
                </a:solidFill>
                <a:cs typeface="Calibri"/>
              </a:rPr>
              <a:t> </a:t>
            </a:r>
            <a:r>
              <a:rPr lang="ru-RU" sz="1950" spc="-15" dirty="0" err="1" smtClean="0">
                <a:solidFill>
                  <a:srgbClr val="1D1D1B"/>
                </a:solidFill>
                <a:cs typeface="Calibri"/>
              </a:rPr>
              <a:t>елга</a:t>
            </a:r>
            <a:r>
              <a:rPr lang="ru-RU" sz="1950" spc="-15" dirty="0" smtClean="0">
                <a:solidFill>
                  <a:srgbClr val="1D1D1B"/>
                </a:solidFill>
                <a:cs typeface="Calibri"/>
              </a:rPr>
              <a:t> </a:t>
            </a:r>
            <a:r>
              <a:rPr lang="ru-RU" sz="1950" spc="-15" dirty="0" err="1" smtClean="0">
                <a:solidFill>
                  <a:srgbClr val="1D1D1B"/>
                </a:solidFill>
                <a:cs typeface="Calibri"/>
              </a:rPr>
              <a:t>сервиска</a:t>
            </a:r>
            <a:r>
              <a:rPr lang="ru-RU" sz="1950" spc="-15" dirty="0" smtClean="0">
                <a:solidFill>
                  <a:srgbClr val="1D1D1B"/>
                </a:solidFill>
                <a:cs typeface="Calibri"/>
              </a:rPr>
              <a:t> </a:t>
            </a:r>
            <a:r>
              <a:rPr lang="ru-RU" sz="1950" spc="-15" dirty="0" err="1" smtClean="0">
                <a:solidFill>
                  <a:srgbClr val="1D1D1B"/>
                </a:solidFill>
                <a:cs typeface="Calibri"/>
              </a:rPr>
              <a:t>бушлай</a:t>
            </a:r>
            <a:r>
              <a:rPr lang="ru-RU" sz="1950" spc="-15" dirty="0" smtClean="0">
                <a:solidFill>
                  <a:srgbClr val="1D1D1B"/>
                </a:solidFill>
                <a:cs typeface="Calibri"/>
              </a:rPr>
              <a:t> </a:t>
            </a:r>
            <a:r>
              <a:rPr lang="ru-RU" sz="1950" spc="-15" dirty="0" err="1" smtClean="0">
                <a:solidFill>
                  <a:srgbClr val="1D1D1B"/>
                </a:solidFill>
                <a:cs typeface="Calibri"/>
              </a:rPr>
              <a:t>керү мөмкинлеге бирү.</a:t>
            </a:r>
            <a:endParaRPr sz="1950" dirty="0">
              <a:latin typeface="Calibri"/>
              <a:cs typeface="Calibri"/>
            </a:endParaRPr>
          </a:p>
        </p:txBody>
      </p:sp>
      <p:sp>
        <p:nvSpPr>
          <p:cNvPr id="12" name="object 12"/>
          <p:cNvSpPr/>
          <p:nvPr/>
        </p:nvSpPr>
        <p:spPr>
          <a:xfrm>
            <a:off x="17065752" y="8271985"/>
            <a:ext cx="3035935" cy="3035935"/>
          </a:xfrm>
          <a:custGeom>
            <a:avLst/>
            <a:gdLst/>
            <a:ahLst/>
            <a:cxnLst/>
            <a:rect l="l" t="t" r="r" b="b"/>
            <a:pathLst>
              <a:path w="3035934" h="3035934">
                <a:moveTo>
                  <a:pt x="3035172" y="76"/>
                </a:moveTo>
                <a:lnTo>
                  <a:pt x="-431" y="3035402"/>
                </a:lnTo>
                <a:lnTo>
                  <a:pt x="3035172" y="3035402"/>
                </a:lnTo>
                <a:lnTo>
                  <a:pt x="3035172" y="76"/>
                </a:lnTo>
                <a:close/>
              </a:path>
            </a:pathLst>
          </a:custGeom>
          <a:solidFill>
            <a:srgbClr val="E84E20"/>
          </a:solidFill>
        </p:spPr>
        <p:txBody>
          <a:bodyPr wrap="square" lIns="0" tIns="0" rIns="0" bIns="0" rtlCol="0"/>
          <a:lstStyle/>
          <a:p>
            <a:endParaRPr/>
          </a:p>
        </p:txBody>
      </p:sp>
      <p:sp>
        <p:nvSpPr>
          <p:cNvPr id="13" name="object 13"/>
          <p:cNvSpPr/>
          <p:nvPr/>
        </p:nvSpPr>
        <p:spPr>
          <a:xfrm>
            <a:off x="0" y="0"/>
            <a:ext cx="3035935" cy="3035935"/>
          </a:xfrm>
          <a:custGeom>
            <a:avLst/>
            <a:gdLst/>
            <a:ahLst/>
            <a:cxnLst/>
            <a:rect l="l" t="t" r="r" b="b"/>
            <a:pathLst>
              <a:path w="3035935" h="3035935">
                <a:moveTo>
                  <a:pt x="3035350" y="286"/>
                </a:moveTo>
                <a:lnTo>
                  <a:pt x="0" y="286"/>
                </a:lnTo>
                <a:lnTo>
                  <a:pt x="0" y="3036017"/>
                </a:lnTo>
                <a:lnTo>
                  <a:pt x="3035350" y="286"/>
                </a:lnTo>
                <a:close/>
              </a:path>
            </a:pathLst>
          </a:custGeom>
          <a:solidFill>
            <a:srgbClr val="E84E20"/>
          </a:solidFill>
        </p:spPr>
        <p:txBody>
          <a:bodyPr wrap="square" lIns="0" tIns="0" rIns="0" bIns="0" rtlCol="0"/>
          <a:lstStyle/>
          <a:p>
            <a:endParaRPr/>
          </a:p>
        </p:txBody>
      </p:sp>
      <p:sp>
        <p:nvSpPr>
          <p:cNvPr id="14" name="object 14"/>
          <p:cNvSpPr/>
          <p:nvPr/>
        </p:nvSpPr>
        <p:spPr>
          <a:xfrm>
            <a:off x="13157954" y="2876589"/>
            <a:ext cx="5691600" cy="3448800"/>
          </a:xfrm>
          <a:custGeom>
            <a:avLst/>
            <a:gdLst/>
            <a:ahLst/>
            <a:cxnLst/>
            <a:rect l="l" t="t" r="r" b="b"/>
            <a:pathLst>
              <a:path w="5745480" h="3142615">
                <a:moveTo>
                  <a:pt x="5744732" y="185"/>
                </a:moveTo>
                <a:lnTo>
                  <a:pt x="517671" y="185"/>
                </a:lnTo>
                <a:lnTo>
                  <a:pt x="-348" y="518586"/>
                </a:lnTo>
                <a:lnTo>
                  <a:pt x="-348" y="3142213"/>
                </a:lnTo>
                <a:lnTo>
                  <a:pt x="5226712" y="3142213"/>
                </a:lnTo>
                <a:lnTo>
                  <a:pt x="5744732" y="2623939"/>
                </a:lnTo>
                <a:lnTo>
                  <a:pt x="5744732" y="185"/>
                </a:lnTo>
                <a:close/>
              </a:path>
            </a:pathLst>
          </a:custGeom>
          <a:solidFill>
            <a:srgbClr val="E8D2BB"/>
          </a:solidFill>
        </p:spPr>
        <p:txBody>
          <a:bodyPr wrap="square" lIns="0" tIns="0" rIns="0" bIns="0" rtlCol="0"/>
          <a:lstStyle/>
          <a:p>
            <a:endParaRPr/>
          </a:p>
        </p:txBody>
      </p:sp>
      <p:sp>
        <p:nvSpPr>
          <p:cNvPr id="15" name="object 15"/>
          <p:cNvSpPr txBox="1"/>
          <p:nvPr/>
        </p:nvSpPr>
        <p:spPr>
          <a:xfrm>
            <a:off x="13607328" y="2974591"/>
            <a:ext cx="1241570" cy="836768"/>
          </a:xfrm>
          <a:prstGeom prst="rect">
            <a:avLst/>
          </a:prstGeom>
        </p:spPr>
        <p:txBody>
          <a:bodyPr vert="horz" wrap="square" lIns="0" tIns="13335" rIns="0" bIns="0" rtlCol="0">
            <a:spAutoFit/>
          </a:bodyPr>
          <a:lstStyle/>
          <a:p>
            <a:pPr marL="12700">
              <a:lnSpc>
                <a:spcPct val="100000"/>
              </a:lnSpc>
              <a:spcBef>
                <a:spcPts val="105"/>
              </a:spcBef>
            </a:pPr>
            <a:r>
              <a:rPr sz="5350" b="1" spc="25" dirty="0">
                <a:solidFill>
                  <a:srgbClr val="E84E20"/>
                </a:solidFill>
                <a:latin typeface="Calibri"/>
                <a:cs typeface="Calibri"/>
              </a:rPr>
              <a:t>1</a:t>
            </a:r>
            <a:r>
              <a:rPr lang="ru-RU" sz="5350" b="1" spc="25" dirty="0">
                <a:solidFill>
                  <a:srgbClr val="E84E20"/>
                </a:solidFill>
                <a:latin typeface="Calibri"/>
                <a:cs typeface="Calibri"/>
              </a:rPr>
              <a:t>4</a:t>
            </a:r>
            <a:endParaRPr sz="5350" dirty="0">
              <a:latin typeface="Calibri"/>
              <a:cs typeface="Calibri"/>
            </a:endParaRPr>
          </a:p>
        </p:txBody>
      </p:sp>
      <p:sp>
        <p:nvSpPr>
          <p:cNvPr id="19" name="object 19"/>
          <p:cNvSpPr txBox="1"/>
          <p:nvPr/>
        </p:nvSpPr>
        <p:spPr>
          <a:xfrm>
            <a:off x="574571" y="10467872"/>
            <a:ext cx="2201545" cy="492379"/>
          </a:xfrm>
          <a:prstGeom prst="rect">
            <a:avLst/>
          </a:prstGeom>
        </p:spPr>
        <p:txBody>
          <a:bodyPr vert="horz" wrap="square" lIns="0" tIns="0"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lang="ru-RU" sz="1950" dirty="0">
              <a:cs typeface="Calibri"/>
            </a:endParaRPr>
          </a:p>
        </p:txBody>
      </p:sp>
      <p:sp>
        <p:nvSpPr>
          <p:cNvPr id="16" name="object 16"/>
          <p:cNvSpPr txBox="1"/>
          <p:nvPr/>
        </p:nvSpPr>
        <p:spPr>
          <a:xfrm>
            <a:off x="13530363" y="4372231"/>
            <a:ext cx="5396230" cy="1565300"/>
          </a:xfrm>
          <a:prstGeom prst="rect">
            <a:avLst/>
          </a:prstGeom>
        </p:spPr>
        <p:txBody>
          <a:bodyPr vert="horz" wrap="square" lIns="0" tIns="6350" rIns="0" bIns="0" rtlCol="0">
            <a:spAutoFit/>
          </a:bodyPr>
          <a:lstStyle/>
          <a:p>
            <a:pPr marL="12700" marR="5080">
              <a:lnSpc>
                <a:spcPct val="101899"/>
              </a:lnSpc>
              <a:spcBef>
                <a:spcPts val="50"/>
              </a:spcBef>
            </a:pPr>
            <a:r>
              <a:rPr lang="ru-RU" sz="2000" dirty="0" err="1" smtClean="0"/>
              <a:t>Хезмәт </a:t>
            </a:r>
            <a:r>
              <a:rPr lang="ru-RU" sz="2000" dirty="0" smtClean="0"/>
              <a:t>«</a:t>
            </a:r>
            <a:r>
              <a:rPr lang="ru-RU" sz="2000" dirty="0" err="1" smtClean="0"/>
              <a:t>Гадел</a:t>
            </a:r>
            <a:r>
              <a:rPr lang="ru-RU" sz="2000" dirty="0" smtClean="0"/>
              <a:t> </a:t>
            </a:r>
            <a:r>
              <a:rPr lang="ru-RU" sz="2000" dirty="0" err="1" smtClean="0"/>
              <a:t>билге</a:t>
            </a:r>
            <a:r>
              <a:rPr lang="ru-RU" sz="2000" dirty="0" smtClean="0"/>
              <a:t>» </a:t>
            </a:r>
            <a:r>
              <a:rPr lang="ru-RU" sz="2000" dirty="0" err="1" smtClean="0"/>
              <a:t>системасында</a:t>
            </a:r>
            <a:r>
              <a:rPr lang="ru-RU" sz="2000" dirty="0" smtClean="0"/>
              <a:t> </a:t>
            </a:r>
            <a:r>
              <a:rPr lang="ru-RU" sz="2000" dirty="0" err="1" smtClean="0"/>
              <a:t>теркәлү өчен сервиска</a:t>
            </a:r>
            <a:r>
              <a:rPr lang="ru-RU" sz="2000" dirty="0" smtClean="0"/>
              <a:t>, УПД </a:t>
            </a:r>
            <a:r>
              <a:rPr lang="ru-RU" sz="2000" dirty="0" err="1" smtClean="0"/>
              <a:t>форматында</a:t>
            </a:r>
            <a:r>
              <a:rPr lang="ru-RU" sz="2000" dirty="0" smtClean="0"/>
              <a:t> накладной кабул </a:t>
            </a:r>
            <a:r>
              <a:rPr lang="ru-RU" sz="2000" dirty="0" err="1" smtClean="0"/>
              <a:t>итүгә</a:t>
            </a:r>
            <a:r>
              <a:rPr lang="ru-RU" sz="2000" dirty="0" smtClean="0"/>
              <a:t>, </a:t>
            </a:r>
            <a:r>
              <a:rPr lang="ru-RU" sz="2000" dirty="0" err="1" smtClean="0"/>
              <a:t>калдыкларны</a:t>
            </a:r>
            <a:r>
              <a:rPr lang="ru-RU" sz="2000" dirty="0" smtClean="0"/>
              <a:t> </a:t>
            </a:r>
            <a:r>
              <a:rPr lang="ru-RU" sz="2000" dirty="0" err="1" smtClean="0"/>
              <a:t>маркировкалау</a:t>
            </a:r>
            <a:r>
              <a:rPr lang="ru-RU" sz="2000" dirty="0" smtClean="0"/>
              <a:t> </a:t>
            </a:r>
            <a:r>
              <a:rPr lang="ru-RU" sz="2000" dirty="0" err="1" smtClean="0"/>
              <a:t>өчен маркировкаланган</a:t>
            </a:r>
            <a:r>
              <a:rPr lang="ru-RU" sz="2000" dirty="0" smtClean="0"/>
              <a:t> </a:t>
            </a:r>
            <a:r>
              <a:rPr lang="ru-RU" sz="2000" dirty="0" err="1" smtClean="0"/>
              <a:t>товарларны</a:t>
            </a:r>
            <a:r>
              <a:rPr lang="ru-RU" sz="2000" dirty="0" smtClean="0"/>
              <a:t> </a:t>
            </a:r>
            <a:r>
              <a:rPr lang="ru-RU" sz="2000" dirty="0" err="1" smtClean="0"/>
              <a:t>кабул</a:t>
            </a:r>
            <a:r>
              <a:rPr lang="ru-RU" sz="2000" dirty="0" smtClean="0"/>
              <a:t> </a:t>
            </a:r>
            <a:r>
              <a:rPr lang="ru-RU" sz="2000" dirty="0" err="1" smtClean="0"/>
              <a:t>итүгә </a:t>
            </a:r>
            <a:r>
              <a:rPr lang="ru-RU" sz="2000" dirty="0" smtClean="0"/>
              <a:t>1 </a:t>
            </a:r>
            <a:r>
              <a:rPr lang="ru-RU" sz="2000" dirty="0" err="1" smtClean="0"/>
              <a:t>елга</a:t>
            </a:r>
            <a:r>
              <a:rPr lang="ru-RU" sz="2000" dirty="0" smtClean="0"/>
              <a:t> </a:t>
            </a:r>
            <a:r>
              <a:rPr lang="ru-RU" sz="2000" dirty="0" err="1" smtClean="0"/>
              <a:t>тоташтыруны</a:t>
            </a:r>
            <a:r>
              <a:rPr lang="ru-RU" sz="2000" dirty="0" smtClean="0"/>
              <a:t> </a:t>
            </a:r>
            <a:r>
              <a:rPr lang="ru-RU" sz="2000" dirty="0" err="1" smtClean="0"/>
              <a:t>үз эченә </a:t>
            </a:r>
            <a:r>
              <a:rPr lang="ru-RU" sz="2000" dirty="0" smtClean="0"/>
              <a:t>ала. </a:t>
            </a:r>
            <a:endParaRPr sz="1950" dirty="0">
              <a:latin typeface="Calibri"/>
              <a:cs typeface="Calibri"/>
            </a:endParaRPr>
          </a:p>
        </p:txBody>
      </p:sp>
      <p:sp>
        <p:nvSpPr>
          <p:cNvPr id="17" name="object 17"/>
          <p:cNvSpPr txBox="1"/>
          <p:nvPr/>
        </p:nvSpPr>
        <p:spPr>
          <a:xfrm>
            <a:off x="14721602" y="3141805"/>
            <a:ext cx="3774962" cy="1211870"/>
          </a:xfrm>
          <a:prstGeom prst="rect">
            <a:avLst/>
          </a:prstGeom>
        </p:spPr>
        <p:txBody>
          <a:bodyPr vert="horz" wrap="square" lIns="0" tIns="11430" rIns="0" bIns="0" rtlCol="0">
            <a:spAutoFit/>
          </a:bodyPr>
          <a:lstStyle/>
          <a:p>
            <a:pPr marL="12700" marR="5080" algn="just">
              <a:lnSpc>
                <a:spcPct val="100000"/>
              </a:lnSpc>
              <a:spcBef>
                <a:spcPts val="90"/>
              </a:spcBef>
            </a:pPr>
            <a:r>
              <a:rPr lang="ru-RU" sz="2000" spc="-45" dirty="0" smtClean="0">
                <a:solidFill>
                  <a:srgbClr val="1D1D1B"/>
                </a:solidFill>
                <a:cs typeface="Calibri"/>
              </a:rPr>
              <a:t>«</a:t>
            </a:r>
            <a:r>
              <a:rPr lang="ru-RU" sz="1950" b="1" spc="-85" dirty="0" smtClean="0">
                <a:solidFill>
                  <a:srgbClr val="1D1D1B"/>
                </a:solidFill>
                <a:cs typeface="Calibri"/>
              </a:rPr>
              <a:t>ГАДЕЛ БИЛГЕ</a:t>
            </a:r>
            <a:r>
              <a:rPr lang="ru-RU" sz="2000" spc="-45" dirty="0" smtClean="0">
                <a:solidFill>
                  <a:srgbClr val="1D1D1B"/>
                </a:solidFill>
                <a:cs typeface="Calibri"/>
              </a:rPr>
              <a:t>»</a:t>
            </a:r>
            <a:r>
              <a:rPr lang="ru-RU" sz="1950" b="1" spc="-85" dirty="0" smtClean="0">
                <a:solidFill>
                  <a:srgbClr val="1D1D1B"/>
                </a:solidFill>
                <a:cs typeface="Calibri"/>
              </a:rPr>
              <a:t> СИСТЕМАСЫНА МӘГЪЛҮМАТ ТАПШЫРУ ӨЧЕН, СИСТЕМАГА БУШЛАЙ КЕРҮ МӨМКИНЛЕГЕ БИРҮ</a:t>
            </a:r>
            <a:endParaRPr lang="ru-RU" sz="1950" dirty="0">
              <a:latin typeface="Calibri"/>
              <a:cs typeface="Calibri"/>
            </a:endParaRPr>
          </a:p>
        </p:txBody>
      </p:sp>
      <p:sp>
        <p:nvSpPr>
          <p:cNvPr id="20" name="object 14">
            <a:extLst>
              <a:ext uri="{FF2B5EF4-FFF2-40B4-BE49-F238E27FC236}">
                <a16:creationId xmlns:a16="http://schemas.microsoft.com/office/drawing/2014/main" xmlns="" id="{6BC75BA3-6C85-4705-9027-EE5F00B9C317}"/>
              </a:ext>
            </a:extLst>
          </p:cNvPr>
          <p:cNvSpPr/>
          <p:nvPr/>
        </p:nvSpPr>
        <p:spPr>
          <a:xfrm>
            <a:off x="7122840" y="2845069"/>
            <a:ext cx="5720880" cy="3427200"/>
          </a:xfrm>
          <a:custGeom>
            <a:avLst/>
            <a:gdLst/>
            <a:ahLst/>
            <a:cxnLst/>
            <a:rect l="l" t="t" r="r" b="b"/>
            <a:pathLst>
              <a:path w="5745480" h="3139440">
                <a:moveTo>
                  <a:pt x="5745068" y="120"/>
                </a:moveTo>
                <a:lnTo>
                  <a:pt x="517931" y="120"/>
                </a:lnTo>
                <a:lnTo>
                  <a:pt x="-12" y="518013"/>
                </a:lnTo>
                <a:lnTo>
                  <a:pt x="-12" y="3139100"/>
                </a:lnTo>
                <a:lnTo>
                  <a:pt x="5227048" y="3139100"/>
                </a:lnTo>
                <a:lnTo>
                  <a:pt x="5745068" y="2621334"/>
                </a:lnTo>
                <a:lnTo>
                  <a:pt x="5745068" y="120"/>
                </a:lnTo>
                <a:close/>
              </a:path>
            </a:pathLst>
          </a:custGeom>
          <a:solidFill>
            <a:srgbClr val="EBDED0"/>
          </a:solidFill>
        </p:spPr>
        <p:txBody>
          <a:bodyPr wrap="square" lIns="0" tIns="0" rIns="0" bIns="0" rtlCol="0"/>
          <a:lstStyle/>
          <a:p>
            <a:endParaRPr/>
          </a:p>
        </p:txBody>
      </p:sp>
      <p:sp>
        <p:nvSpPr>
          <p:cNvPr id="21" name="object 17">
            <a:extLst>
              <a:ext uri="{FF2B5EF4-FFF2-40B4-BE49-F238E27FC236}">
                <a16:creationId xmlns:a16="http://schemas.microsoft.com/office/drawing/2014/main" xmlns="" id="{423DE529-A280-4002-B8ED-744620E8BE4A}"/>
              </a:ext>
            </a:extLst>
          </p:cNvPr>
          <p:cNvSpPr txBox="1"/>
          <p:nvPr/>
        </p:nvSpPr>
        <p:spPr>
          <a:xfrm>
            <a:off x="8507233" y="3231346"/>
            <a:ext cx="3950970" cy="905953"/>
          </a:xfrm>
          <a:prstGeom prst="rect">
            <a:avLst/>
          </a:prstGeom>
        </p:spPr>
        <p:txBody>
          <a:bodyPr vert="horz" wrap="square" lIns="0" tIns="14604" rIns="0" bIns="0" rtlCol="0">
            <a:spAutoFit/>
          </a:bodyPr>
          <a:lstStyle/>
          <a:p>
            <a:pPr marL="12700" marR="5080" algn="just">
              <a:lnSpc>
                <a:spcPct val="99000"/>
              </a:lnSpc>
              <a:spcBef>
                <a:spcPts val="114"/>
              </a:spcBef>
            </a:pPr>
            <a:r>
              <a:rPr lang="ru-RU" sz="1950" b="1" spc="-95" dirty="0" smtClean="0">
                <a:solidFill>
                  <a:srgbClr val="1D1D1B"/>
                </a:solidFill>
                <a:cs typeface="Calibri"/>
              </a:rPr>
              <a:t>ЭЛЕКТРОН ДОКУМЕНТ ӘЙЛӘНЕШЕ СИСТЕМАСЫНА БУШЛАЙ КЕРҮ МӨМКИНЛЕГЕ БИРҮ</a:t>
            </a:r>
            <a:endParaRPr lang="ru-RU" sz="1950" dirty="0">
              <a:latin typeface="Calibri"/>
              <a:cs typeface="Calibri"/>
            </a:endParaRPr>
          </a:p>
        </p:txBody>
      </p:sp>
      <p:sp>
        <p:nvSpPr>
          <p:cNvPr id="22" name="object 15">
            <a:extLst>
              <a:ext uri="{FF2B5EF4-FFF2-40B4-BE49-F238E27FC236}">
                <a16:creationId xmlns:a16="http://schemas.microsoft.com/office/drawing/2014/main" xmlns="" id="{65FF04CD-7154-4906-91F9-9761F3981075}"/>
              </a:ext>
            </a:extLst>
          </p:cNvPr>
          <p:cNvSpPr txBox="1"/>
          <p:nvPr/>
        </p:nvSpPr>
        <p:spPr>
          <a:xfrm>
            <a:off x="7628253" y="3263634"/>
            <a:ext cx="720725" cy="841375"/>
          </a:xfrm>
          <a:prstGeom prst="rect">
            <a:avLst/>
          </a:prstGeom>
        </p:spPr>
        <p:txBody>
          <a:bodyPr vert="horz" wrap="square" lIns="0" tIns="12700" rIns="0" bIns="0" rtlCol="0">
            <a:spAutoFit/>
          </a:bodyPr>
          <a:lstStyle/>
          <a:p>
            <a:pPr marL="12700">
              <a:lnSpc>
                <a:spcPct val="100000"/>
              </a:lnSpc>
              <a:spcBef>
                <a:spcPts val="100"/>
              </a:spcBef>
            </a:pPr>
            <a:r>
              <a:rPr sz="5350" b="1" spc="20" dirty="0">
                <a:solidFill>
                  <a:srgbClr val="E84E20"/>
                </a:solidFill>
                <a:latin typeface="Calibri"/>
                <a:cs typeface="Calibri"/>
              </a:rPr>
              <a:t>1</a:t>
            </a:r>
            <a:r>
              <a:rPr lang="ru-RU" sz="5350" b="1" spc="20" dirty="0">
                <a:solidFill>
                  <a:srgbClr val="E84E20"/>
                </a:solidFill>
                <a:latin typeface="Calibri"/>
                <a:cs typeface="Calibri"/>
              </a:rPr>
              <a:t>3</a:t>
            </a:r>
            <a:endParaRPr sz="5350" dirty="0">
              <a:latin typeface="Calibri"/>
              <a:cs typeface="Calibri"/>
            </a:endParaRPr>
          </a:p>
        </p:txBody>
      </p:sp>
      <p:sp>
        <p:nvSpPr>
          <p:cNvPr id="23" name="object 18">
            <a:extLst>
              <a:ext uri="{FF2B5EF4-FFF2-40B4-BE49-F238E27FC236}">
                <a16:creationId xmlns:a16="http://schemas.microsoft.com/office/drawing/2014/main" xmlns="" id="{8B0915FD-9DBE-4DCE-B580-1CE320B03709}"/>
              </a:ext>
            </a:extLst>
          </p:cNvPr>
          <p:cNvSpPr txBox="1"/>
          <p:nvPr/>
        </p:nvSpPr>
        <p:spPr>
          <a:xfrm>
            <a:off x="7337407" y="4318993"/>
            <a:ext cx="5286412" cy="1499449"/>
          </a:xfrm>
          <a:prstGeom prst="rect">
            <a:avLst/>
          </a:prstGeom>
        </p:spPr>
        <p:txBody>
          <a:bodyPr vert="horz" wrap="square" lIns="0" tIns="13970" rIns="0" bIns="0" rtlCol="0">
            <a:spAutoFit/>
          </a:bodyPr>
          <a:lstStyle/>
          <a:p>
            <a:pPr marL="12700" marR="5080" algn="just">
              <a:lnSpc>
                <a:spcPct val="99200"/>
              </a:lnSpc>
              <a:spcBef>
                <a:spcPts val="110"/>
              </a:spcBef>
            </a:pPr>
            <a:r>
              <a:rPr lang="ru-RU" sz="1950" spc="-50" dirty="0" err="1" smtClean="0">
                <a:solidFill>
                  <a:srgbClr val="1D1D1B"/>
                </a:solidFill>
                <a:cs typeface="Calibri"/>
              </a:rPr>
              <a:t>Хезмәт </a:t>
            </a:r>
            <a:r>
              <a:rPr lang="ru-RU" sz="1950" spc="-50" dirty="0" smtClean="0">
                <a:solidFill>
                  <a:srgbClr val="1D1D1B"/>
                </a:solidFill>
                <a:cs typeface="Calibri"/>
              </a:rPr>
              <a:t>электрон документ </a:t>
            </a:r>
            <a:r>
              <a:rPr lang="ru-RU" sz="1950" spc="-50" dirty="0" err="1" smtClean="0">
                <a:solidFill>
                  <a:srgbClr val="1D1D1B"/>
                </a:solidFill>
                <a:cs typeface="Calibri"/>
              </a:rPr>
              <a:t>әйләнеше системасында</a:t>
            </a:r>
            <a:r>
              <a:rPr lang="ru-RU" sz="1950" spc="-50" dirty="0" smtClean="0">
                <a:solidFill>
                  <a:srgbClr val="1D1D1B"/>
                </a:solidFill>
                <a:cs typeface="Calibri"/>
              </a:rPr>
              <a:t> (600 </a:t>
            </a:r>
            <a:r>
              <a:rPr lang="ru-RU" sz="1950" spc="-50" dirty="0" err="1" smtClean="0">
                <a:solidFill>
                  <a:srgbClr val="1D1D1B"/>
                </a:solidFill>
                <a:cs typeface="Calibri"/>
              </a:rPr>
              <a:t>данәгә кадәр</a:t>
            </a:r>
            <a:r>
              <a:rPr lang="ru-RU" sz="1950" spc="-50" dirty="0" smtClean="0">
                <a:solidFill>
                  <a:srgbClr val="1D1D1B"/>
                </a:solidFill>
                <a:cs typeface="Calibri"/>
              </a:rPr>
              <a:t>) </a:t>
            </a:r>
            <a:r>
              <a:rPr lang="ru-RU" sz="1950" spc="-50" dirty="0" err="1" smtClean="0">
                <a:solidFill>
                  <a:srgbClr val="1D1D1B"/>
                </a:solidFill>
                <a:cs typeface="Calibri"/>
              </a:rPr>
              <a:t>контрагентлар</a:t>
            </a:r>
            <a:r>
              <a:rPr lang="ru-RU" sz="1950" spc="-50" dirty="0" smtClean="0">
                <a:solidFill>
                  <a:srgbClr val="1D1D1B"/>
                </a:solidFill>
                <a:cs typeface="Calibri"/>
              </a:rPr>
              <a:t> </a:t>
            </a:r>
            <a:r>
              <a:rPr lang="ru-RU" sz="1950" spc="-50" dirty="0" err="1" smtClean="0">
                <a:solidFill>
                  <a:srgbClr val="1D1D1B"/>
                </a:solidFill>
                <a:cs typeface="Calibri"/>
              </a:rPr>
              <a:t>белән хезмәттәшлек итү өчен мәгълүматлар һәм чыгучы</a:t>
            </a:r>
            <a:r>
              <a:rPr lang="ru-RU" sz="1950" spc="-50" dirty="0" smtClean="0">
                <a:solidFill>
                  <a:srgbClr val="1D1D1B"/>
                </a:solidFill>
                <a:cs typeface="Calibri"/>
              </a:rPr>
              <a:t> </a:t>
            </a:r>
            <a:r>
              <a:rPr lang="ru-RU" sz="1950" spc="-50" dirty="0" err="1" smtClean="0">
                <a:solidFill>
                  <a:srgbClr val="1D1D1B"/>
                </a:solidFill>
                <a:cs typeface="Calibri"/>
              </a:rPr>
              <a:t>документлар</a:t>
            </a:r>
            <a:r>
              <a:rPr lang="ru-RU" sz="1950" spc="-50" dirty="0" smtClean="0">
                <a:solidFill>
                  <a:srgbClr val="1D1D1B"/>
                </a:solidFill>
                <a:cs typeface="Calibri"/>
              </a:rPr>
              <a:t> </a:t>
            </a:r>
            <a:r>
              <a:rPr lang="ru-RU" sz="1950" spc="-50" dirty="0" err="1" smtClean="0">
                <a:solidFill>
                  <a:srgbClr val="1D1D1B"/>
                </a:solidFill>
                <a:cs typeface="Calibri"/>
              </a:rPr>
              <a:t>пакетын</a:t>
            </a:r>
            <a:r>
              <a:rPr lang="ru-RU" sz="1950" spc="-50" dirty="0" smtClean="0">
                <a:solidFill>
                  <a:srgbClr val="1D1D1B"/>
                </a:solidFill>
                <a:cs typeface="Calibri"/>
              </a:rPr>
              <a:t> </a:t>
            </a:r>
            <a:r>
              <a:rPr lang="ru-RU" sz="1950" spc="-50" dirty="0" err="1" smtClean="0">
                <a:solidFill>
                  <a:srgbClr val="1D1D1B"/>
                </a:solidFill>
                <a:cs typeface="Calibri"/>
              </a:rPr>
              <a:t>тапшыру</a:t>
            </a:r>
            <a:r>
              <a:rPr lang="ru-RU" sz="1950" spc="-50" dirty="0" smtClean="0">
                <a:solidFill>
                  <a:srgbClr val="1D1D1B"/>
                </a:solidFill>
                <a:cs typeface="Calibri"/>
              </a:rPr>
              <a:t> </a:t>
            </a:r>
            <a:r>
              <a:rPr lang="ru-RU" sz="1950" spc="-50" dirty="0" err="1" smtClean="0">
                <a:solidFill>
                  <a:srgbClr val="1D1D1B"/>
                </a:solidFill>
                <a:cs typeface="Calibri"/>
              </a:rPr>
              <a:t>сервисына</a:t>
            </a:r>
            <a:r>
              <a:rPr lang="ru-RU" sz="1950" spc="-50" dirty="0" smtClean="0">
                <a:solidFill>
                  <a:srgbClr val="1D1D1B"/>
                </a:solidFill>
                <a:cs typeface="Calibri"/>
              </a:rPr>
              <a:t>  1 </a:t>
            </a:r>
            <a:r>
              <a:rPr lang="ru-RU" sz="1950" spc="-50" dirty="0" err="1" smtClean="0">
                <a:solidFill>
                  <a:srgbClr val="1D1D1B"/>
                </a:solidFill>
                <a:cs typeface="Calibri"/>
              </a:rPr>
              <a:t>елга</a:t>
            </a:r>
            <a:r>
              <a:rPr lang="ru-RU" sz="1950" spc="-50" dirty="0" smtClean="0">
                <a:solidFill>
                  <a:srgbClr val="1D1D1B"/>
                </a:solidFill>
                <a:cs typeface="Calibri"/>
              </a:rPr>
              <a:t> </a:t>
            </a:r>
            <a:r>
              <a:rPr lang="ru-RU" sz="1950" spc="-50" dirty="0" err="1" smtClean="0">
                <a:solidFill>
                  <a:srgbClr val="1D1D1B"/>
                </a:solidFill>
                <a:cs typeface="Calibri"/>
              </a:rPr>
              <a:t>керү мөмкинлеген үз эченә </a:t>
            </a:r>
            <a:r>
              <a:rPr lang="ru-RU" sz="1950" spc="-50" dirty="0" smtClean="0">
                <a:solidFill>
                  <a:srgbClr val="1D1D1B"/>
                </a:solidFill>
                <a:cs typeface="Calibri"/>
              </a:rPr>
              <a:t>ала.</a:t>
            </a:r>
            <a:endParaRPr lang="ru-RU" sz="1950" dirty="0">
              <a:latin typeface="Calibri"/>
              <a:cs typeface="Calibri"/>
            </a:endParaRPr>
          </a:p>
        </p:txBody>
      </p:sp>
      <p:sp>
        <p:nvSpPr>
          <p:cNvPr id="24" name="object 7">
            <a:extLst>
              <a:ext uri="{FF2B5EF4-FFF2-40B4-BE49-F238E27FC236}">
                <a16:creationId xmlns:a16="http://schemas.microsoft.com/office/drawing/2014/main" xmlns="" id="{39E5AE70-7A15-4CC0-B305-1067B271813B}"/>
              </a:ext>
            </a:extLst>
          </p:cNvPr>
          <p:cNvSpPr txBox="1"/>
          <p:nvPr/>
        </p:nvSpPr>
        <p:spPr>
          <a:xfrm>
            <a:off x="1550928" y="3231346"/>
            <a:ext cx="5005063" cy="1511952"/>
          </a:xfrm>
          <a:prstGeom prst="rect">
            <a:avLst/>
          </a:prstGeom>
        </p:spPr>
        <p:txBody>
          <a:bodyPr vert="horz" wrap="square" lIns="0" tIns="11430" rIns="0" bIns="0" rtlCol="0">
            <a:spAutoFit/>
          </a:bodyPr>
          <a:lstStyle/>
          <a:p>
            <a:pPr marL="12700" algn="ctr">
              <a:lnSpc>
                <a:spcPct val="100000"/>
              </a:lnSpc>
              <a:spcBef>
                <a:spcPts val="90"/>
              </a:spcBef>
            </a:pPr>
            <a:r>
              <a:rPr lang="ru-RU" sz="1950" b="1" spc="-15" dirty="0" smtClean="0">
                <a:solidFill>
                  <a:srgbClr val="1D1D1B"/>
                </a:solidFill>
                <a:cs typeface="Calibri"/>
              </a:rPr>
              <a:t>ФЕДЕРАЛЬ САЛЫМ ХЕЗМӘТЕНӘ, РОССИЯ ПЕНСИЯ ФОНДЫНА, ФЕДЕРАЛЬ ИМИНИЯТ ФОНДЫНА, РОССТАТИСТИКАГА, РФ ҮЗӘК БАНКЫНА ХИСАП ТАПШЫРУ ӨЧЕН  БЕР ЕЛГА СЕРВИСКА ТҮЛӘҮСЕЗ КЕРҮ МӨМКИНЛЕГЕ БИРҮ</a:t>
            </a:r>
            <a:endParaRPr sz="1950" b="1" dirty="0">
              <a:latin typeface="Calibri"/>
              <a:cs typeface="Calibri"/>
            </a:endParaRPr>
          </a:p>
        </p:txBody>
      </p:sp>
      <p:sp>
        <p:nvSpPr>
          <p:cNvPr id="25" name="object 2">
            <a:extLst>
              <a:ext uri="{FF2B5EF4-FFF2-40B4-BE49-F238E27FC236}">
                <a16:creationId xmlns:a16="http://schemas.microsoft.com/office/drawing/2014/main" xmlns="" id="{864FA11A-8CCE-4BCD-A8F7-F95C8CA61BE9}"/>
              </a:ext>
            </a:extLst>
          </p:cNvPr>
          <p:cNvSpPr/>
          <p:nvPr/>
        </p:nvSpPr>
        <p:spPr>
          <a:xfrm>
            <a:off x="708644" y="6715538"/>
            <a:ext cx="5616000" cy="3324890"/>
          </a:xfrm>
          <a:custGeom>
            <a:avLst/>
            <a:gdLst/>
            <a:ahLst/>
            <a:cxnLst/>
            <a:rect l="l" t="t" r="r" b="b"/>
            <a:pathLst>
              <a:path w="5760720" h="3142615">
                <a:moveTo>
                  <a:pt x="5760306" y="185"/>
                </a:moveTo>
                <a:lnTo>
                  <a:pt x="518412" y="185"/>
                </a:lnTo>
                <a:lnTo>
                  <a:pt x="-14" y="518586"/>
                </a:lnTo>
                <a:lnTo>
                  <a:pt x="-14" y="3142467"/>
                </a:lnTo>
                <a:lnTo>
                  <a:pt x="5241778" y="3142467"/>
                </a:lnTo>
                <a:lnTo>
                  <a:pt x="5760306" y="2624066"/>
                </a:lnTo>
                <a:lnTo>
                  <a:pt x="5760306" y="185"/>
                </a:lnTo>
                <a:close/>
              </a:path>
            </a:pathLst>
          </a:custGeom>
          <a:solidFill>
            <a:srgbClr val="FFFFFF"/>
          </a:solidFill>
        </p:spPr>
        <p:txBody>
          <a:bodyPr wrap="square" lIns="0" tIns="0" rIns="0" bIns="0" rtlCol="0"/>
          <a:lstStyle/>
          <a:p>
            <a:endParaRPr/>
          </a:p>
        </p:txBody>
      </p:sp>
      <p:sp>
        <p:nvSpPr>
          <p:cNvPr id="26" name="object 3">
            <a:extLst>
              <a:ext uri="{FF2B5EF4-FFF2-40B4-BE49-F238E27FC236}">
                <a16:creationId xmlns:a16="http://schemas.microsoft.com/office/drawing/2014/main" xmlns="" id="{FA7CC1FA-F4E1-4075-B27A-8AE3E1BBECFF}"/>
              </a:ext>
            </a:extLst>
          </p:cNvPr>
          <p:cNvSpPr txBox="1">
            <a:spLocks/>
          </p:cNvSpPr>
          <p:nvPr/>
        </p:nvSpPr>
        <p:spPr>
          <a:xfrm>
            <a:off x="889927" y="6966363"/>
            <a:ext cx="717550" cy="842010"/>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15</a:t>
            </a:r>
            <a:endParaRPr lang="ru-RU" sz="5350" kern="0" dirty="0"/>
          </a:p>
        </p:txBody>
      </p:sp>
      <p:sp>
        <p:nvSpPr>
          <p:cNvPr id="27" name="object 14">
            <a:extLst>
              <a:ext uri="{FF2B5EF4-FFF2-40B4-BE49-F238E27FC236}">
                <a16:creationId xmlns:a16="http://schemas.microsoft.com/office/drawing/2014/main" xmlns="" id="{ABD92B6A-4E87-45B7-94AA-C54B8D1DEE57}"/>
              </a:ext>
            </a:extLst>
          </p:cNvPr>
          <p:cNvSpPr/>
          <p:nvPr/>
        </p:nvSpPr>
        <p:spPr>
          <a:xfrm>
            <a:off x="6927850" y="6658546"/>
            <a:ext cx="5720880" cy="3427200"/>
          </a:xfrm>
          <a:custGeom>
            <a:avLst/>
            <a:gdLst/>
            <a:ahLst/>
            <a:cxnLst/>
            <a:rect l="l" t="t" r="r" b="b"/>
            <a:pathLst>
              <a:path w="5745480" h="3139440">
                <a:moveTo>
                  <a:pt x="5745068" y="120"/>
                </a:moveTo>
                <a:lnTo>
                  <a:pt x="517931" y="120"/>
                </a:lnTo>
                <a:lnTo>
                  <a:pt x="-12" y="518013"/>
                </a:lnTo>
                <a:lnTo>
                  <a:pt x="-12" y="3139100"/>
                </a:lnTo>
                <a:lnTo>
                  <a:pt x="5227048" y="3139100"/>
                </a:lnTo>
                <a:lnTo>
                  <a:pt x="5745068" y="2621334"/>
                </a:lnTo>
                <a:lnTo>
                  <a:pt x="5745068" y="120"/>
                </a:lnTo>
                <a:close/>
              </a:path>
            </a:pathLst>
          </a:custGeom>
          <a:solidFill>
            <a:srgbClr val="EBDED0"/>
          </a:solidFill>
        </p:spPr>
        <p:txBody>
          <a:bodyPr wrap="square" lIns="0" tIns="0" rIns="0" bIns="0" rtlCol="0"/>
          <a:lstStyle/>
          <a:p>
            <a:endParaRPr/>
          </a:p>
        </p:txBody>
      </p:sp>
      <p:sp>
        <p:nvSpPr>
          <p:cNvPr id="28" name="object 15">
            <a:extLst>
              <a:ext uri="{FF2B5EF4-FFF2-40B4-BE49-F238E27FC236}">
                <a16:creationId xmlns:a16="http://schemas.microsoft.com/office/drawing/2014/main" xmlns="" id="{581CECA2-C32B-4565-B346-589F1B4E94A0}"/>
              </a:ext>
            </a:extLst>
          </p:cNvPr>
          <p:cNvSpPr txBox="1"/>
          <p:nvPr/>
        </p:nvSpPr>
        <p:spPr>
          <a:xfrm>
            <a:off x="7179009" y="6966998"/>
            <a:ext cx="720725" cy="841375"/>
          </a:xfrm>
          <a:prstGeom prst="rect">
            <a:avLst/>
          </a:prstGeom>
        </p:spPr>
        <p:txBody>
          <a:bodyPr vert="horz" wrap="square" lIns="0" tIns="12700" rIns="0" bIns="0" rtlCol="0">
            <a:spAutoFit/>
          </a:bodyPr>
          <a:lstStyle/>
          <a:p>
            <a:pPr marL="12700">
              <a:lnSpc>
                <a:spcPct val="100000"/>
              </a:lnSpc>
              <a:spcBef>
                <a:spcPts val="100"/>
              </a:spcBef>
            </a:pPr>
            <a:r>
              <a:rPr sz="5350" b="1" spc="20" dirty="0">
                <a:solidFill>
                  <a:srgbClr val="E84E20"/>
                </a:solidFill>
                <a:latin typeface="Calibri"/>
                <a:cs typeface="Calibri"/>
              </a:rPr>
              <a:t>1</a:t>
            </a:r>
            <a:r>
              <a:rPr lang="ru-RU" sz="5350" b="1" spc="20" dirty="0">
                <a:solidFill>
                  <a:srgbClr val="E84E20"/>
                </a:solidFill>
                <a:latin typeface="Calibri"/>
                <a:cs typeface="Calibri"/>
              </a:rPr>
              <a:t>6</a:t>
            </a:r>
            <a:endParaRPr sz="5350" dirty="0">
              <a:latin typeface="Calibri"/>
              <a:cs typeface="Calibri"/>
            </a:endParaRPr>
          </a:p>
        </p:txBody>
      </p:sp>
      <p:sp>
        <p:nvSpPr>
          <p:cNvPr id="29" name="object 2">
            <a:extLst>
              <a:ext uri="{FF2B5EF4-FFF2-40B4-BE49-F238E27FC236}">
                <a16:creationId xmlns:a16="http://schemas.microsoft.com/office/drawing/2014/main" xmlns="" id="{C2B4710B-FEE6-482A-8271-3E2629B08E7F}"/>
              </a:ext>
            </a:extLst>
          </p:cNvPr>
          <p:cNvSpPr txBox="1"/>
          <p:nvPr/>
        </p:nvSpPr>
        <p:spPr>
          <a:xfrm>
            <a:off x="1814227" y="7010850"/>
            <a:ext cx="4560416" cy="601447"/>
          </a:xfrm>
          <a:prstGeom prst="rect">
            <a:avLst/>
          </a:prstGeom>
        </p:spPr>
        <p:txBody>
          <a:bodyPr vert="horz" wrap="square" lIns="0" tIns="11430" rIns="0" bIns="0" rtlCol="0">
            <a:spAutoFit/>
          </a:bodyPr>
          <a:lstStyle/>
          <a:p>
            <a:pPr marL="12700" algn="ctr">
              <a:lnSpc>
                <a:spcPts val="2310"/>
              </a:lnSpc>
              <a:spcBef>
                <a:spcPts val="90"/>
              </a:spcBef>
            </a:pPr>
            <a:r>
              <a:rPr lang="ru-RU" sz="1950" b="1" spc="-105" dirty="0" smtClean="0">
                <a:solidFill>
                  <a:srgbClr val="1D1D1B"/>
                </a:solidFill>
                <a:cs typeface="Calibri"/>
              </a:rPr>
              <a:t>БЕЛЕМ БИРҮ. «МИНЕМ БИЗНЕС» ҮЗӘГЕ ҮТКӘРГӘН УКУ-УКЫТУ ЧАРАЛАРЫНА ЯЗЫЛУ</a:t>
            </a:r>
            <a:endParaRPr sz="1950" dirty="0">
              <a:latin typeface="Calibri"/>
              <a:cs typeface="Calibri"/>
            </a:endParaRPr>
          </a:p>
        </p:txBody>
      </p:sp>
      <p:sp>
        <p:nvSpPr>
          <p:cNvPr id="30" name="object 4">
            <a:extLst>
              <a:ext uri="{FF2B5EF4-FFF2-40B4-BE49-F238E27FC236}">
                <a16:creationId xmlns:a16="http://schemas.microsoft.com/office/drawing/2014/main" xmlns="" id="{DB978735-1316-499A-95BD-64286E240F07}"/>
              </a:ext>
            </a:extLst>
          </p:cNvPr>
          <p:cNvSpPr txBox="1"/>
          <p:nvPr/>
        </p:nvSpPr>
        <p:spPr>
          <a:xfrm>
            <a:off x="1057748" y="8132187"/>
            <a:ext cx="5211609" cy="612347"/>
          </a:xfrm>
          <a:prstGeom prst="rect">
            <a:avLst/>
          </a:prstGeom>
        </p:spPr>
        <p:txBody>
          <a:bodyPr vert="horz" wrap="square" lIns="0" tIns="12065" rIns="0" bIns="0" rtlCol="0">
            <a:spAutoFit/>
          </a:bodyPr>
          <a:lstStyle/>
          <a:p>
            <a:pPr marL="12700" marR="5080">
              <a:lnSpc>
                <a:spcPct val="100000"/>
              </a:lnSpc>
              <a:spcBef>
                <a:spcPts val="95"/>
              </a:spcBef>
            </a:pPr>
            <a:r>
              <a:rPr lang="ru-RU" sz="1950" spc="-170" dirty="0" err="1" smtClean="0">
                <a:cs typeface="Calibri"/>
              </a:rPr>
              <a:t>Хезмәт </a:t>
            </a:r>
            <a:r>
              <a:rPr lang="ru-RU" sz="1950" spc="-170" dirty="0" smtClean="0">
                <a:cs typeface="Calibri"/>
              </a:rPr>
              <a:t>2022 </a:t>
            </a:r>
            <a:r>
              <a:rPr lang="ru-RU" sz="1950" spc="-170" dirty="0" err="1" smtClean="0">
                <a:cs typeface="Calibri"/>
              </a:rPr>
              <a:t>елда</a:t>
            </a:r>
            <a:r>
              <a:rPr lang="ru-RU" sz="1950" spc="-170" dirty="0" smtClean="0">
                <a:cs typeface="Calibri"/>
              </a:rPr>
              <a:t> «Минем бизнес» </a:t>
            </a:r>
            <a:r>
              <a:rPr lang="ru-RU" sz="1950" spc="-170" dirty="0" err="1" smtClean="0">
                <a:cs typeface="Calibri"/>
              </a:rPr>
              <a:t>үзәге үткәргән офлайн</a:t>
            </a:r>
            <a:r>
              <a:rPr lang="ru-RU" sz="1950" spc="-170" dirty="0" smtClean="0">
                <a:cs typeface="Calibri"/>
              </a:rPr>
              <a:t> </a:t>
            </a:r>
            <a:r>
              <a:rPr lang="ru-RU" sz="1950" spc="-170" dirty="0" err="1" smtClean="0">
                <a:cs typeface="Calibri"/>
              </a:rPr>
              <a:t>һәм онлайн</a:t>
            </a:r>
            <a:r>
              <a:rPr lang="ru-RU" sz="1950" spc="-170" dirty="0" smtClean="0">
                <a:cs typeface="Calibri"/>
              </a:rPr>
              <a:t> </a:t>
            </a:r>
            <a:r>
              <a:rPr lang="ru-RU" sz="1950" spc="-170" dirty="0" err="1" smtClean="0">
                <a:cs typeface="Calibri"/>
              </a:rPr>
              <a:t>укыту</a:t>
            </a:r>
            <a:r>
              <a:rPr lang="ru-RU" sz="1950" spc="-170" dirty="0" smtClean="0">
                <a:cs typeface="Calibri"/>
              </a:rPr>
              <a:t> </a:t>
            </a:r>
            <a:r>
              <a:rPr lang="ru-RU" sz="1950" spc="-170" dirty="0" err="1" smtClean="0">
                <a:cs typeface="Calibri"/>
              </a:rPr>
              <a:t>чараларына</a:t>
            </a:r>
            <a:r>
              <a:rPr lang="ru-RU" sz="1950" spc="-170" dirty="0" smtClean="0">
                <a:cs typeface="Calibri"/>
              </a:rPr>
              <a:t> </a:t>
            </a:r>
            <a:r>
              <a:rPr lang="ru-RU" sz="1950" spc="-170" dirty="0" err="1" smtClean="0">
                <a:cs typeface="Calibri"/>
              </a:rPr>
              <a:t>язылуны</a:t>
            </a:r>
            <a:r>
              <a:rPr lang="ru-RU" sz="1950" spc="-170" dirty="0" smtClean="0">
                <a:cs typeface="Calibri"/>
              </a:rPr>
              <a:t> </a:t>
            </a:r>
            <a:r>
              <a:rPr lang="ru-RU" sz="1950" spc="-170" dirty="0" err="1" smtClean="0">
                <a:cs typeface="Calibri"/>
              </a:rPr>
              <a:t>үз эченә </a:t>
            </a:r>
            <a:r>
              <a:rPr lang="ru-RU" sz="1950" spc="-170" dirty="0" smtClean="0">
                <a:cs typeface="Calibri"/>
              </a:rPr>
              <a:t>ала.</a:t>
            </a:r>
            <a:endParaRPr sz="1950" dirty="0">
              <a:latin typeface="Calibri"/>
              <a:cs typeface="Calibri"/>
            </a:endParaRPr>
          </a:p>
        </p:txBody>
      </p:sp>
      <p:sp>
        <p:nvSpPr>
          <p:cNvPr id="31" name="object 20">
            <a:extLst>
              <a:ext uri="{FF2B5EF4-FFF2-40B4-BE49-F238E27FC236}">
                <a16:creationId xmlns:a16="http://schemas.microsoft.com/office/drawing/2014/main" xmlns="" id="{C30C2F75-54A6-41CF-A0BE-22F29C94BE8B}"/>
              </a:ext>
            </a:extLst>
          </p:cNvPr>
          <p:cNvSpPr txBox="1"/>
          <p:nvPr/>
        </p:nvSpPr>
        <p:spPr>
          <a:xfrm>
            <a:off x="8150893" y="7086108"/>
            <a:ext cx="3265576" cy="342145"/>
          </a:xfrm>
          <a:prstGeom prst="rect">
            <a:avLst/>
          </a:prstGeom>
        </p:spPr>
        <p:txBody>
          <a:bodyPr vert="horz" wrap="square" lIns="0" tIns="12700" rIns="0" bIns="0" rtlCol="0">
            <a:spAutoFit/>
          </a:bodyPr>
          <a:lstStyle/>
          <a:p>
            <a:pPr marL="12700" marR="5080" algn="ctr">
              <a:lnSpc>
                <a:spcPct val="116900"/>
              </a:lnSpc>
              <a:spcBef>
                <a:spcPts val="100"/>
              </a:spcBef>
            </a:pPr>
            <a:r>
              <a:rPr lang="ru-RU" sz="1950" b="1" spc="-5" dirty="0" smtClean="0">
                <a:cs typeface="Calibri"/>
              </a:rPr>
              <a:t>БИЗНЕС АУДИТЫ ХЕЗМӘТЕ</a:t>
            </a:r>
            <a:endParaRPr sz="1950" dirty="0">
              <a:latin typeface="Calibri"/>
              <a:cs typeface="Calibri"/>
            </a:endParaRPr>
          </a:p>
        </p:txBody>
      </p:sp>
      <p:sp>
        <p:nvSpPr>
          <p:cNvPr id="32" name="object 13">
            <a:extLst>
              <a:ext uri="{FF2B5EF4-FFF2-40B4-BE49-F238E27FC236}">
                <a16:creationId xmlns:a16="http://schemas.microsoft.com/office/drawing/2014/main" xmlns="" id="{36EC5700-4B4A-461A-B795-2D4305F2D6E6}"/>
              </a:ext>
            </a:extLst>
          </p:cNvPr>
          <p:cNvSpPr txBox="1"/>
          <p:nvPr/>
        </p:nvSpPr>
        <p:spPr>
          <a:xfrm>
            <a:off x="7123092" y="7804165"/>
            <a:ext cx="5286412" cy="1550424"/>
          </a:xfrm>
          <a:prstGeom prst="rect">
            <a:avLst/>
          </a:prstGeom>
        </p:spPr>
        <p:txBody>
          <a:bodyPr vert="horz" wrap="square" lIns="0" tIns="11430" rIns="0" bIns="0" rtlCol="0">
            <a:spAutoFit/>
          </a:bodyPr>
          <a:lstStyle/>
          <a:p>
            <a:pPr marL="12700" algn="just">
              <a:lnSpc>
                <a:spcPct val="100000"/>
              </a:lnSpc>
              <a:spcBef>
                <a:spcPts val="90"/>
              </a:spcBef>
            </a:pPr>
            <a:r>
              <a:rPr lang="tt-RU" sz="2000" dirty="0" smtClean="0"/>
              <a:t>Хезмәт бизнес алып бару (кризиска каршы менеджмент, </a:t>
            </a:r>
            <a:r>
              <a:rPr lang="tt-RU" sz="2000" dirty="0" smtClean="0"/>
              <a:t>сатулар, команда </a:t>
            </a:r>
            <a:r>
              <a:rPr lang="tt-RU" sz="2000" dirty="0" smtClean="0"/>
              <a:t>белән идарә итү, </a:t>
            </a:r>
            <a:r>
              <a:rPr lang="tt-RU" sz="2000" dirty="0" smtClean="0"/>
              <a:t>тарату</a:t>
            </a:r>
            <a:r>
              <a:rPr lang="tt-RU" sz="2000" dirty="0" smtClean="0"/>
              <a:t> </a:t>
            </a:r>
            <a:r>
              <a:rPr lang="tt-RU" sz="2000" dirty="0" smtClean="0"/>
              <a:t>һәм инвестицияләр, UNIT экономика) буенча укытуны һәм компания бизнес процессларын аудитлауны үз эченә ала.</a:t>
            </a:r>
            <a:endParaRPr sz="1950" dirty="0">
              <a:latin typeface="Calibri"/>
              <a:cs typeface="Calibri"/>
            </a:endParaRPr>
          </a:p>
        </p:txBody>
      </p:sp>
      <p:sp>
        <p:nvSpPr>
          <p:cNvPr id="33" name="object 14">
            <a:extLst>
              <a:ext uri="{FF2B5EF4-FFF2-40B4-BE49-F238E27FC236}">
                <a16:creationId xmlns:a16="http://schemas.microsoft.com/office/drawing/2014/main" xmlns="" id="{B06FFAA3-2B3A-4CE8-A96A-E12B56C703B4}"/>
              </a:ext>
            </a:extLst>
          </p:cNvPr>
          <p:cNvSpPr/>
          <p:nvPr/>
        </p:nvSpPr>
        <p:spPr>
          <a:xfrm>
            <a:off x="12950438" y="6658545"/>
            <a:ext cx="5815727" cy="3337839"/>
          </a:xfrm>
          <a:custGeom>
            <a:avLst/>
            <a:gdLst/>
            <a:ahLst/>
            <a:cxnLst/>
            <a:rect l="l" t="t" r="r" b="b"/>
            <a:pathLst>
              <a:path w="5745480" h="3142615">
                <a:moveTo>
                  <a:pt x="5744732" y="185"/>
                </a:moveTo>
                <a:lnTo>
                  <a:pt x="517671" y="185"/>
                </a:lnTo>
                <a:lnTo>
                  <a:pt x="-348" y="518586"/>
                </a:lnTo>
                <a:lnTo>
                  <a:pt x="-348" y="3142213"/>
                </a:lnTo>
                <a:lnTo>
                  <a:pt x="5226712" y="3142213"/>
                </a:lnTo>
                <a:lnTo>
                  <a:pt x="5744732" y="2623939"/>
                </a:lnTo>
                <a:lnTo>
                  <a:pt x="5744732" y="185"/>
                </a:lnTo>
                <a:close/>
              </a:path>
            </a:pathLst>
          </a:custGeom>
          <a:solidFill>
            <a:srgbClr val="E8D2BB"/>
          </a:solidFill>
        </p:spPr>
        <p:txBody>
          <a:bodyPr wrap="square" lIns="0" tIns="0" rIns="0" bIns="0" rtlCol="0"/>
          <a:lstStyle/>
          <a:p>
            <a:endParaRPr/>
          </a:p>
        </p:txBody>
      </p:sp>
      <p:sp>
        <p:nvSpPr>
          <p:cNvPr id="34" name="object 15">
            <a:extLst>
              <a:ext uri="{FF2B5EF4-FFF2-40B4-BE49-F238E27FC236}">
                <a16:creationId xmlns:a16="http://schemas.microsoft.com/office/drawing/2014/main" xmlns="" id="{7C4B3973-E081-4B02-8D75-D9FC1C4FABC5}"/>
              </a:ext>
            </a:extLst>
          </p:cNvPr>
          <p:cNvSpPr txBox="1"/>
          <p:nvPr/>
        </p:nvSpPr>
        <p:spPr>
          <a:xfrm>
            <a:off x="13523939" y="6645587"/>
            <a:ext cx="1241570" cy="836768"/>
          </a:xfrm>
          <a:prstGeom prst="rect">
            <a:avLst/>
          </a:prstGeom>
        </p:spPr>
        <p:txBody>
          <a:bodyPr vert="horz" wrap="square" lIns="0" tIns="13335" rIns="0" bIns="0" rtlCol="0">
            <a:spAutoFit/>
          </a:bodyPr>
          <a:lstStyle/>
          <a:p>
            <a:pPr marL="12700">
              <a:lnSpc>
                <a:spcPct val="100000"/>
              </a:lnSpc>
              <a:spcBef>
                <a:spcPts val="105"/>
              </a:spcBef>
            </a:pPr>
            <a:r>
              <a:rPr sz="5350" b="1" spc="25" dirty="0">
                <a:solidFill>
                  <a:srgbClr val="E84E20"/>
                </a:solidFill>
                <a:latin typeface="Calibri"/>
                <a:cs typeface="Calibri"/>
              </a:rPr>
              <a:t>1</a:t>
            </a:r>
            <a:r>
              <a:rPr lang="ru-RU" sz="5350" b="1" spc="25" dirty="0">
                <a:solidFill>
                  <a:srgbClr val="E84E20"/>
                </a:solidFill>
                <a:latin typeface="Calibri"/>
                <a:cs typeface="Calibri"/>
              </a:rPr>
              <a:t>7</a:t>
            </a:r>
            <a:endParaRPr sz="5350" dirty="0">
              <a:latin typeface="Calibri"/>
              <a:cs typeface="Calibri"/>
            </a:endParaRPr>
          </a:p>
        </p:txBody>
      </p:sp>
      <p:sp>
        <p:nvSpPr>
          <p:cNvPr id="35" name="object 16">
            <a:extLst>
              <a:ext uri="{FF2B5EF4-FFF2-40B4-BE49-F238E27FC236}">
                <a16:creationId xmlns:a16="http://schemas.microsoft.com/office/drawing/2014/main" xmlns="" id="{52E0BDE2-B82F-42B8-8DAE-561FB1456AE0}"/>
              </a:ext>
            </a:extLst>
          </p:cNvPr>
          <p:cNvSpPr txBox="1"/>
          <p:nvPr/>
        </p:nvSpPr>
        <p:spPr>
          <a:xfrm>
            <a:off x="13226666" y="8008086"/>
            <a:ext cx="5396230" cy="1220334"/>
          </a:xfrm>
          <a:prstGeom prst="rect">
            <a:avLst/>
          </a:prstGeom>
        </p:spPr>
        <p:txBody>
          <a:bodyPr vert="horz" wrap="square" lIns="0" tIns="6350" rIns="0" bIns="0" rtlCol="0">
            <a:spAutoFit/>
          </a:bodyPr>
          <a:lstStyle/>
          <a:p>
            <a:pPr marL="12700" marR="5080" algn="just">
              <a:lnSpc>
                <a:spcPct val="101899"/>
              </a:lnSpc>
              <a:spcBef>
                <a:spcPts val="50"/>
              </a:spcBef>
            </a:pPr>
            <a:r>
              <a:rPr lang="ru-RU" sz="1950" spc="-10" dirty="0" err="1" smtClean="0">
                <a:solidFill>
                  <a:srgbClr val="1D1D1B"/>
                </a:solidFill>
                <a:cs typeface="Calibri"/>
              </a:rPr>
              <a:t>Хезмәт үз эченә </a:t>
            </a:r>
            <a:r>
              <a:rPr lang="ru-RU" sz="1950" spc="-10" dirty="0" smtClean="0">
                <a:solidFill>
                  <a:srgbClr val="1D1D1B"/>
                </a:solidFill>
                <a:cs typeface="Calibri"/>
              </a:rPr>
              <a:t>коммерция </a:t>
            </a:r>
            <a:r>
              <a:rPr lang="ru-RU" sz="1950" spc="-10" dirty="0" err="1" smtClean="0">
                <a:solidFill>
                  <a:srgbClr val="1D1D1B"/>
                </a:solidFill>
                <a:cs typeface="Calibri"/>
              </a:rPr>
              <a:t>тәкъдимен формалаштырны</a:t>
            </a:r>
            <a:r>
              <a:rPr lang="ru-RU" sz="1950" spc="-10" dirty="0" smtClean="0">
                <a:solidFill>
                  <a:srgbClr val="1D1D1B"/>
                </a:solidFill>
                <a:cs typeface="Calibri"/>
              </a:rPr>
              <a:t>, бизнес-миссия </a:t>
            </a:r>
            <a:r>
              <a:rPr lang="ru-RU" sz="1950" spc="-10" dirty="0" err="1" smtClean="0">
                <a:solidFill>
                  <a:srgbClr val="1D1D1B"/>
                </a:solidFill>
                <a:cs typeface="Calibri"/>
              </a:rPr>
              <a:t>үткәрү төбәгендә</a:t>
            </a:r>
            <a:r>
              <a:rPr lang="ru-RU" sz="1950" spc="-10" dirty="0" smtClean="0">
                <a:solidFill>
                  <a:srgbClr val="1D1D1B"/>
                </a:solidFill>
                <a:cs typeface="Calibri"/>
              </a:rPr>
              <a:t> </a:t>
            </a:r>
            <a:r>
              <a:rPr lang="en-US" sz="1950" spc="-10" dirty="0" smtClean="0">
                <a:solidFill>
                  <a:srgbClr val="1D1D1B"/>
                </a:solidFill>
                <a:cs typeface="Calibri"/>
              </a:rPr>
              <a:t>B2B </a:t>
            </a:r>
            <a:r>
              <a:rPr lang="ru-RU" sz="1950" spc="-10" dirty="0" err="1" smtClean="0">
                <a:solidFill>
                  <a:srgbClr val="1D1D1B"/>
                </a:solidFill>
                <a:cs typeface="Calibri"/>
              </a:rPr>
              <a:t>очрашуларын</a:t>
            </a:r>
            <a:r>
              <a:rPr lang="ru-RU" sz="1950" spc="-10" dirty="0" smtClean="0">
                <a:solidFill>
                  <a:srgbClr val="1D1D1B"/>
                </a:solidFill>
                <a:cs typeface="Calibri"/>
              </a:rPr>
              <a:t> </a:t>
            </a:r>
            <a:r>
              <a:rPr lang="ru-RU" sz="1950" spc="-10" dirty="0" err="1" smtClean="0">
                <a:solidFill>
                  <a:srgbClr val="1D1D1B"/>
                </a:solidFill>
                <a:cs typeface="Calibri"/>
              </a:rPr>
              <a:t>уздыруны</a:t>
            </a:r>
            <a:r>
              <a:rPr lang="ru-RU" sz="1950" spc="-10" dirty="0" smtClean="0">
                <a:solidFill>
                  <a:srgbClr val="1D1D1B"/>
                </a:solidFill>
                <a:cs typeface="Calibri"/>
              </a:rPr>
              <a:t>, </a:t>
            </a:r>
            <a:r>
              <a:rPr lang="ru-RU" sz="1950" spc="-10" dirty="0" err="1" smtClean="0">
                <a:solidFill>
                  <a:srgbClr val="1D1D1B"/>
                </a:solidFill>
                <a:cs typeface="Calibri"/>
              </a:rPr>
              <a:t>оештыру</a:t>
            </a:r>
            <a:r>
              <a:rPr lang="ru-RU" sz="1950" spc="-10" dirty="0" smtClean="0">
                <a:solidFill>
                  <a:srgbClr val="1D1D1B"/>
                </a:solidFill>
                <a:cs typeface="Calibri"/>
              </a:rPr>
              <a:t> </a:t>
            </a:r>
            <a:r>
              <a:rPr lang="ru-RU" sz="1950" spc="-10" dirty="0" err="1" smtClean="0">
                <a:solidFill>
                  <a:srgbClr val="1D1D1B"/>
                </a:solidFill>
                <a:cs typeface="Calibri"/>
              </a:rPr>
              <a:t>кертеме</a:t>
            </a:r>
            <a:r>
              <a:rPr lang="ru-RU" sz="1950" spc="-10" dirty="0" smtClean="0">
                <a:solidFill>
                  <a:srgbClr val="1D1D1B"/>
                </a:solidFill>
                <a:cs typeface="Calibri"/>
              </a:rPr>
              <a:t> </a:t>
            </a:r>
            <a:r>
              <a:rPr lang="ru-RU" sz="1950" spc="-10" dirty="0" err="1" smtClean="0">
                <a:solidFill>
                  <a:srgbClr val="1D1D1B"/>
                </a:solidFill>
                <a:cs typeface="Calibri"/>
              </a:rPr>
              <a:t>түләүне (кирәк булса</a:t>
            </a:r>
            <a:r>
              <a:rPr lang="ru-RU" sz="1950" spc="-10" dirty="0" smtClean="0">
                <a:solidFill>
                  <a:srgbClr val="1D1D1B"/>
                </a:solidFill>
                <a:cs typeface="Calibri"/>
              </a:rPr>
              <a:t>) ала.</a:t>
            </a:r>
            <a:endParaRPr sz="1950" dirty="0">
              <a:latin typeface="Calibri"/>
              <a:cs typeface="Calibri"/>
            </a:endParaRPr>
          </a:p>
        </p:txBody>
      </p:sp>
      <p:sp>
        <p:nvSpPr>
          <p:cNvPr id="36" name="object 17">
            <a:extLst>
              <a:ext uri="{FF2B5EF4-FFF2-40B4-BE49-F238E27FC236}">
                <a16:creationId xmlns:a16="http://schemas.microsoft.com/office/drawing/2014/main" xmlns="" id="{DBD11A4A-1360-4B10-BC8C-886F1849FF21}"/>
              </a:ext>
            </a:extLst>
          </p:cNvPr>
          <p:cNvSpPr txBox="1"/>
          <p:nvPr/>
        </p:nvSpPr>
        <p:spPr>
          <a:xfrm>
            <a:off x="14395450" y="6812801"/>
            <a:ext cx="4017725" cy="611706"/>
          </a:xfrm>
          <a:prstGeom prst="rect">
            <a:avLst/>
          </a:prstGeom>
        </p:spPr>
        <p:txBody>
          <a:bodyPr vert="horz" wrap="square" lIns="0" tIns="11430" rIns="0" bIns="0" rtlCol="0">
            <a:spAutoFit/>
          </a:bodyPr>
          <a:lstStyle/>
          <a:p>
            <a:pPr marL="12700" marR="5080" algn="just">
              <a:lnSpc>
                <a:spcPct val="100000"/>
              </a:lnSpc>
              <a:spcBef>
                <a:spcPts val="90"/>
              </a:spcBef>
            </a:pPr>
            <a:r>
              <a:rPr lang="ru-RU" sz="1950" b="1" spc="-85" dirty="0" smtClean="0">
                <a:solidFill>
                  <a:srgbClr val="1D1D1B"/>
                </a:solidFill>
                <a:cs typeface="Calibri"/>
              </a:rPr>
              <a:t>РЕГИОНАРА БИЗНЕС-МИССИЯДӘ КАТНАШУНЫ ОЕШТЫРУ</a:t>
            </a:r>
            <a:endParaRPr lang="ru-RU" sz="1950" dirty="0">
              <a:latin typeface="Calibri"/>
              <a:cs typeface="Calibri"/>
            </a:endParaRPr>
          </a:p>
        </p:txBody>
      </p:sp>
      <p:sp>
        <p:nvSpPr>
          <p:cNvPr id="37" name="object 4"/>
          <p:cNvSpPr txBox="1">
            <a:spLocks/>
          </p:cNvSpPr>
          <p:nvPr/>
        </p:nvSpPr>
        <p:spPr>
          <a:xfrm>
            <a:off x="622234" y="1303307"/>
            <a:ext cx="18838924" cy="773930"/>
          </a:xfrm>
          <a:prstGeom prst="rect">
            <a:avLst/>
          </a:prstGeom>
        </p:spPr>
        <p:txBody>
          <a:bodyPr vert="horz" wrap="square" lIns="0" tIns="12065" rIns="0" bIns="0" rtlCol="0">
            <a:spAutoFit/>
          </a:bodyPr>
          <a:lstStyle/>
          <a:p>
            <a:pPr marL="12700" marR="0" lvl="0" indent="0" defTabSz="914400" eaLnBrk="1" fontAlgn="auto" latinLnBrk="0" hangingPunct="1">
              <a:lnSpc>
                <a:spcPct val="100000"/>
              </a:lnSpc>
              <a:spcBef>
                <a:spcPts val="95"/>
              </a:spcBef>
              <a:spcAft>
                <a:spcPts val="0"/>
              </a:spcAft>
              <a:buClrTx/>
              <a:buSzTx/>
              <a:buFontTx/>
              <a:buNone/>
              <a:tabLst/>
              <a:defRPr/>
            </a:pPr>
            <a:r>
              <a:rPr kumimoji="0" lang="tt-RU" sz="4950" b="1" i="0" u="none" strike="noStrike" kern="0" cap="none" spc="0" normalizeH="0" baseline="0" noProof="0" smtClean="0">
                <a:ln>
                  <a:noFill/>
                </a:ln>
                <a:solidFill>
                  <a:schemeClr val="bg1"/>
                </a:solidFill>
                <a:effectLst/>
                <a:uLnTx/>
                <a:uFillTx/>
                <a:latin typeface="Calibri"/>
                <a:ea typeface="+mj-ea"/>
                <a:cs typeface="Calibri"/>
              </a:rPr>
              <a:t>КУЭ СУБЪЕКТЛАРЫ ҺӘМ ҮЗМӘШГУЛЬЛӘР ӨЧЕН ЯРДӘМ ЧАРАЛАРЫ</a:t>
            </a:r>
            <a:endParaRPr kumimoji="0" lang="tt-RU" sz="4950" b="1" i="0" u="none" strike="noStrike" kern="0" cap="none" spc="-50" normalizeH="0" baseline="0" noProof="0" dirty="0">
              <a:ln>
                <a:noFill/>
              </a:ln>
              <a:solidFill>
                <a:schemeClr val="bg1"/>
              </a:solidFill>
              <a:effectLst/>
              <a:uLnTx/>
              <a:uFillTx/>
              <a:latin typeface="Calibri"/>
              <a:ea typeface="+mj-ea"/>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65251" y="2639281"/>
            <a:ext cx="7924799" cy="6831744"/>
          </a:xfrm>
          <a:custGeom>
            <a:avLst/>
            <a:gdLst/>
            <a:ahLst/>
            <a:cxnLst/>
            <a:rect l="l" t="t" r="r" b="b"/>
            <a:pathLst>
              <a:path w="10668000" h="6751320">
                <a:moveTo>
                  <a:pt x="10667441" y="219"/>
                </a:moveTo>
                <a:lnTo>
                  <a:pt x="959934" y="219"/>
                </a:lnTo>
                <a:lnTo>
                  <a:pt x="-34" y="1113981"/>
                </a:lnTo>
                <a:lnTo>
                  <a:pt x="-34" y="6750987"/>
                </a:lnTo>
                <a:lnTo>
                  <a:pt x="9707473" y="6750987"/>
                </a:lnTo>
                <a:lnTo>
                  <a:pt x="10667441" y="5637098"/>
                </a:lnTo>
                <a:lnTo>
                  <a:pt x="10667441" y="219"/>
                </a:lnTo>
                <a:close/>
              </a:path>
            </a:pathLst>
          </a:custGeom>
          <a:solidFill>
            <a:srgbClr val="FFFFFF"/>
          </a:solidFill>
        </p:spPr>
        <p:txBody>
          <a:bodyPr wrap="square" lIns="0" tIns="0" rIns="0" bIns="0" rtlCol="0"/>
          <a:lstStyle/>
          <a:p>
            <a:endParaRPr/>
          </a:p>
        </p:txBody>
      </p:sp>
      <p:sp>
        <p:nvSpPr>
          <p:cNvPr id="4" name="object 4"/>
          <p:cNvSpPr/>
          <p:nvPr/>
        </p:nvSpPr>
        <p:spPr>
          <a:xfrm>
            <a:off x="11173464" y="2614930"/>
            <a:ext cx="8022586" cy="6856095"/>
          </a:xfrm>
          <a:custGeom>
            <a:avLst/>
            <a:gdLst/>
            <a:ahLst/>
            <a:cxnLst/>
            <a:rect l="l" t="t" r="r" b="b"/>
            <a:pathLst>
              <a:path w="6385559" h="5303520">
                <a:moveTo>
                  <a:pt x="6384568" y="221"/>
                </a:moveTo>
                <a:lnTo>
                  <a:pt x="575354" y="221"/>
                </a:lnTo>
                <a:lnTo>
                  <a:pt x="-321" y="875229"/>
                </a:lnTo>
                <a:lnTo>
                  <a:pt x="-321" y="5303353"/>
                </a:lnTo>
                <a:lnTo>
                  <a:pt x="5808892" y="5303353"/>
                </a:lnTo>
                <a:lnTo>
                  <a:pt x="6384568" y="4428345"/>
                </a:lnTo>
                <a:lnTo>
                  <a:pt x="6384568" y="221"/>
                </a:lnTo>
                <a:close/>
              </a:path>
            </a:pathLst>
          </a:custGeom>
          <a:solidFill>
            <a:srgbClr val="F8F4EB"/>
          </a:solidFill>
        </p:spPr>
        <p:txBody>
          <a:bodyPr wrap="square" lIns="0" tIns="0" rIns="0" bIns="0" rtlCol="0"/>
          <a:lstStyle/>
          <a:p>
            <a:endParaRPr/>
          </a:p>
        </p:txBody>
      </p:sp>
      <p:sp>
        <p:nvSpPr>
          <p:cNvPr id="7" name="object 7"/>
          <p:cNvSpPr txBox="1"/>
          <p:nvPr/>
        </p:nvSpPr>
        <p:spPr>
          <a:xfrm>
            <a:off x="11652250" y="4060825"/>
            <a:ext cx="7239000" cy="948849"/>
          </a:xfrm>
          <a:prstGeom prst="rect">
            <a:avLst/>
          </a:prstGeom>
        </p:spPr>
        <p:txBody>
          <a:bodyPr vert="horz" wrap="square" lIns="0" tIns="6985" rIns="0" bIns="0" rtlCol="0">
            <a:spAutoFit/>
          </a:bodyPr>
          <a:lstStyle/>
          <a:p>
            <a:pPr marL="12700" marR="5080" algn="just">
              <a:lnSpc>
                <a:spcPct val="101899"/>
              </a:lnSpc>
              <a:spcBef>
                <a:spcPts val="55"/>
              </a:spcBef>
            </a:pPr>
            <a:r>
              <a:rPr lang="ru-RU" sz="2000" spc="-60" dirty="0" err="1" smtClean="0">
                <a:cs typeface="Calibri"/>
              </a:rPr>
              <a:t>Хезмәт теркәлү өчен җыемны, күргәзмә мәйданын һәм җиһазларны арендалау</a:t>
            </a:r>
            <a:r>
              <a:rPr lang="ru-RU" sz="2000" spc="-60" dirty="0" smtClean="0">
                <a:cs typeface="Calibri"/>
              </a:rPr>
              <a:t> </a:t>
            </a:r>
            <a:r>
              <a:rPr lang="ru-RU" sz="2000" spc="-60" dirty="0" err="1" smtClean="0">
                <a:cs typeface="Calibri"/>
              </a:rPr>
              <a:t>өчен түләүне үз эченә </a:t>
            </a:r>
            <a:r>
              <a:rPr lang="ru-RU" sz="2000" spc="-60" dirty="0" smtClean="0">
                <a:cs typeface="Calibri"/>
              </a:rPr>
              <a:t>ала. </a:t>
            </a:r>
            <a:r>
              <a:rPr lang="ru-RU" sz="2000" spc="-10" dirty="0" err="1" smtClean="0">
                <a:cs typeface="Calibri"/>
              </a:rPr>
              <a:t>Гариза</a:t>
            </a:r>
            <a:r>
              <a:rPr lang="ru-RU" sz="2000" spc="-10" dirty="0" smtClean="0">
                <a:cs typeface="Calibri"/>
              </a:rPr>
              <a:t> </a:t>
            </a:r>
            <a:r>
              <a:rPr lang="ru-RU" sz="2000" spc="-10" dirty="0" err="1" smtClean="0">
                <a:cs typeface="Calibri"/>
              </a:rPr>
              <a:t>бирү өчен хисап</a:t>
            </a:r>
            <a:r>
              <a:rPr lang="ru-RU" sz="2000" spc="-10" dirty="0" smtClean="0">
                <a:cs typeface="Calibri"/>
              </a:rPr>
              <a:t>/ </a:t>
            </a:r>
            <a:r>
              <a:rPr lang="ru-RU" sz="2000" spc="-10" dirty="0" err="1" smtClean="0">
                <a:cs typeface="Calibri"/>
              </a:rPr>
              <a:t>күргәзмәне оештыручыдан</a:t>
            </a:r>
            <a:r>
              <a:rPr lang="ru-RU" sz="2000" spc="-10" dirty="0" smtClean="0">
                <a:cs typeface="Calibri"/>
              </a:rPr>
              <a:t> коммерция </a:t>
            </a:r>
            <a:r>
              <a:rPr lang="ru-RU" sz="2000" spc="-10" dirty="0" err="1" smtClean="0">
                <a:cs typeface="Calibri"/>
              </a:rPr>
              <a:t>тәкъдиме  кирәк</a:t>
            </a:r>
            <a:r>
              <a:rPr lang="ru-RU" sz="2000" spc="-10" dirty="0" smtClean="0">
                <a:cs typeface="Calibri"/>
              </a:rPr>
              <a:t>.</a:t>
            </a:r>
            <a:endParaRPr sz="2000" dirty="0">
              <a:latin typeface="Calibri"/>
              <a:cs typeface="Calibri"/>
            </a:endParaRPr>
          </a:p>
        </p:txBody>
      </p:sp>
      <p:sp>
        <p:nvSpPr>
          <p:cNvPr id="8" name="object 8"/>
          <p:cNvSpPr/>
          <p:nvPr/>
        </p:nvSpPr>
        <p:spPr>
          <a:xfrm>
            <a:off x="0" y="0"/>
            <a:ext cx="3035935" cy="3035935"/>
          </a:xfrm>
          <a:custGeom>
            <a:avLst/>
            <a:gdLst/>
            <a:ahLst/>
            <a:cxnLst/>
            <a:rect l="l" t="t" r="r" b="b"/>
            <a:pathLst>
              <a:path w="3035935" h="3035935">
                <a:moveTo>
                  <a:pt x="3035350" y="286"/>
                </a:moveTo>
                <a:lnTo>
                  <a:pt x="0" y="286"/>
                </a:lnTo>
                <a:lnTo>
                  <a:pt x="0" y="3036017"/>
                </a:lnTo>
                <a:lnTo>
                  <a:pt x="3035350" y="286"/>
                </a:lnTo>
                <a:close/>
              </a:path>
            </a:pathLst>
          </a:custGeom>
          <a:solidFill>
            <a:srgbClr val="E84E20"/>
          </a:solidFill>
        </p:spPr>
        <p:txBody>
          <a:bodyPr wrap="square" lIns="0" tIns="0" rIns="0" bIns="0" rtlCol="0"/>
          <a:lstStyle/>
          <a:p>
            <a:endParaRPr/>
          </a:p>
        </p:txBody>
      </p:sp>
      <p:sp>
        <p:nvSpPr>
          <p:cNvPr id="9" name="object 9"/>
          <p:cNvSpPr/>
          <p:nvPr/>
        </p:nvSpPr>
        <p:spPr>
          <a:xfrm>
            <a:off x="17065752" y="8271985"/>
            <a:ext cx="3035935" cy="3035935"/>
          </a:xfrm>
          <a:custGeom>
            <a:avLst/>
            <a:gdLst/>
            <a:ahLst/>
            <a:cxnLst/>
            <a:rect l="l" t="t" r="r" b="b"/>
            <a:pathLst>
              <a:path w="3035934" h="3035934">
                <a:moveTo>
                  <a:pt x="3035172" y="76"/>
                </a:moveTo>
                <a:lnTo>
                  <a:pt x="-431" y="3035402"/>
                </a:lnTo>
                <a:lnTo>
                  <a:pt x="3035172" y="3035402"/>
                </a:lnTo>
                <a:lnTo>
                  <a:pt x="3035172" y="76"/>
                </a:lnTo>
                <a:close/>
              </a:path>
            </a:pathLst>
          </a:custGeom>
          <a:solidFill>
            <a:srgbClr val="E84E20"/>
          </a:solidFill>
        </p:spPr>
        <p:txBody>
          <a:bodyPr wrap="square" lIns="0" tIns="0" rIns="0" bIns="0" rtlCol="0"/>
          <a:lstStyle/>
          <a:p>
            <a:endParaRPr/>
          </a:p>
        </p:txBody>
      </p:sp>
      <p:sp>
        <p:nvSpPr>
          <p:cNvPr id="10" name="object 10"/>
          <p:cNvSpPr txBox="1">
            <a:spLocks noGrp="1"/>
          </p:cNvSpPr>
          <p:nvPr>
            <p:ph type="title"/>
          </p:nvPr>
        </p:nvSpPr>
        <p:spPr>
          <a:xfrm>
            <a:off x="2122432" y="960222"/>
            <a:ext cx="15718453" cy="773289"/>
          </a:xfrm>
          <a:prstGeom prst="rect">
            <a:avLst/>
          </a:prstGeom>
        </p:spPr>
        <p:txBody>
          <a:bodyPr vert="horz" wrap="square" lIns="0" tIns="11430" rIns="0" bIns="0" rtlCol="0">
            <a:spAutoFit/>
          </a:bodyPr>
          <a:lstStyle/>
          <a:p>
            <a:pPr marL="12700">
              <a:lnSpc>
                <a:spcPct val="100000"/>
              </a:lnSpc>
              <a:spcBef>
                <a:spcPts val="90"/>
              </a:spcBef>
            </a:pPr>
            <a:r>
              <a:rPr lang="ru-RU" spc="-10" dirty="0" smtClean="0"/>
              <a:t>СОЦИАЛЬ ПРЕДПРИЯТИЯЛӘР ӨЧЕН ЯРДӘМ ЧАРАЛАРЫ</a:t>
            </a:r>
            <a:endParaRPr spc="-5" dirty="0"/>
          </a:p>
        </p:txBody>
      </p:sp>
      <p:sp>
        <p:nvSpPr>
          <p:cNvPr id="11" name="object 11"/>
          <p:cNvSpPr txBox="1"/>
          <p:nvPr/>
        </p:nvSpPr>
        <p:spPr>
          <a:xfrm>
            <a:off x="1060778" y="9678678"/>
            <a:ext cx="2201545" cy="492379"/>
          </a:xfrm>
          <a:prstGeom prst="rect">
            <a:avLst/>
          </a:prstGeom>
        </p:spPr>
        <p:txBody>
          <a:bodyPr vert="horz" wrap="square" lIns="0" tIns="0"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lang="ru-RU" sz="1950" dirty="0">
              <a:cs typeface="Calibri"/>
            </a:endParaRPr>
          </a:p>
        </p:txBody>
      </p:sp>
      <p:sp>
        <p:nvSpPr>
          <p:cNvPr id="12" name="TextBox 11">
            <a:extLst>
              <a:ext uri="{FF2B5EF4-FFF2-40B4-BE49-F238E27FC236}">
                <a16:creationId xmlns:a16="http://schemas.microsoft.com/office/drawing/2014/main" xmlns="" id="{D5CC17D2-BB7C-48C3-A608-DB1EB5084080}"/>
              </a:ext>
            </a:extLst>
          </p:cNvPr>
          <p:cNvSpPr txBox="1"/>
          <p:nvPr/>
        </p:nvSpPr>
        <p:spPr>
          <a:xfrm>
            <a:off x="1519510" y="3704363"/>
            <a:ext cx="7603846" cy="5540876"/>
          </a:xfrm>
          <a:prstGeom prst="rect">
            <a:avLst/>
          </a:prstGeom>
          <a:noFill/>
        </p:spPr>
        <p:txBody>
          <a:bodyPr wrap="square" rtlCol="0">
            <a:spAutoFit/>
          </a:bodyPr>
          <a:lstStyle/>
          <a:p>
            <a:pPr>
              <a:lnSpc>
                <a:spcPct val="107000"/>
              </a:lnSpc>
              <a:spcAft>
                <a:spcPts val="800"/>
              </a:spcAft>
            </a:pPr>
            <a:r>
              <a:rPr lang="ru-RU" dirty="0" err="1" smtClean="0">
                <a:latin typeface="Calibri" panose="020F0502020204030204" pitchFamily="34" charset="0"/>
                <a:ea typeface="Calibri" panose="020F0502020204030204" pitchFamily="34" charset="0"/>
                <a:cs typeface="Times New Roman" panose="02020603050405020304" pitchFamily="18" charset="0"/>
              </a:rPr>
              <a:t>Социаль</a:t>
            </a:r>
            <a:r>
              <a:rPr lang="ru-RU" dirty="0" smtClean="0">
                <a:latin typeface="Calibri" panose="020F0502020204030204" pitchFamily="34" charset="0"/>
                <a:ea typeface="Calibri" panose="020F0502020204030204" pitchFamily="34" charset="0"/>
                <a:cs typeface="Times New Roman" panose="02020603050405020304" pitchFamily="18" charset="0"/>
              </a:rPr>
              <a:t> предприятие </a:t>
            </a:r>
            <a:r>
              <a:rPr lang="ru-RU" dirty="0" err="1" smtClean="0">
                <a:latin typeface="Calibri" panose="020F0502020204030204" pitchFamily="34" charset="0"/>
                <a:ea typeface="Calibri" panose="020F0502020204030204" pitchFamily="34" charset="0"/>
                <a:cs typeface="Times New Roman" panose="02020603050405020304" pitchFamily="18" charset="0"/>
              </a:rPr>
              <a:t>итеп</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smtClean="0">
                <a:latin typeface="Calibri" panose="020F0502020204030204" pitchFamily="34" charset="0"/>
                <a:ea typeface="Calibri" panose="020F0502020204030204" pitchFamily="34" charset="0"/>
                <a:cs typeface="Times New Roman" panose="02020603050405020304" pitchFamily="18" charset="0"/>
              </a:rPr>
              <a:t>тану </a:t>
            </a:r>
            <a:r>
              <a:rPr lang="ru-RU" dirty="0" err="1" smtClean="0">
                <a:latin typeface="Calibri" panose="020F0502020204030204" pitchFamily="34" charset="0"/>
                <a:ea typeface="Calibri" panose="020F0502020204030204" pitchFamily="34" charset="0"/>
                <a:cs typeface="Times New Roman" panose="02020603050405020304" pitchFamily="18" charset="0"/>
              </a:rPr>
              <a:t>мәсьәләсе буенча</a:t>
            </a:r>
            <a:r>
              <a:rPr lang="ru-RU" dirty="0" smtClean="0">
                <a:latin typeface="Calibri" panose="020F0502020204030204" pitchFamily="34" charset="0"/>
                <a:ea typeface="Calibri" panose="020F0502020204030204" pitchFamily="34" charset="0"/>
                <a:cs typeface="Times New Roman" panose="02020603050405020304" pitchFamily="18" charset="0"/>
              </a:rPr>
              <a:t> консультация </a:t>
            </a:r>
            <a:r>
              <a:rPr lang="ru-RU" dirty="0" err="1" smtClean="0">
                <a:latin typeface="Calibri" panose="020F0502020204030204" pitchFamily="34" charset="0"/>
                <a:ea typeface="Calibri" panose="020F0502020204030204" pitchFamily="34" charset="0"/>
                <a:cs typeface="Times New Roman" panose="02020603050405020304" pitchFamily="18" charset="0"/>
              </a:rPr>
              <a:t>һәм түбәндәге категорияләр буенча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социаль</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предприятиеләр исемлегенә кертү өчен гариза</a:t>
            </a:r>
            <a:r>
              <a:rPr lang="ru-RU" dirty="0" smtClean="0">
                <a:latin typeface="Calibri" panose="020F0502020204030204" pitchFamily="34" charset="0"/>
                <a:ea typeface="Calibri" panose="020F0502020204030204" pitchFamily="34" charset="0"/>
                <a:cs typeface="Times New Roman" panose="02020603050405020304" pitchFamily="18" charset="0"/>
              </a:rPr>
              <a:t> кабул </a:t>
            </a:r>
            <a:r>
              <a:rPr lang="ru-RU" dirty="0" err="1" smtClean="0">
                <a:latin typeface="Calibri" panose="020F0502020204030204" pitchFamily="34" charset="0"/>
                <a:ea typeface="Calibri" panose="020F0502020204030204" pitchFamily="34" charset="0"/>
                <a:cs typeface="Times New Roman" panose="02020603050405020304" pitchFamily="18" charset="0"/>
              </a:rPr>
              <a:t>итү</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AutoNum type="arabicParenR"/>
            </a:pPr>
            <a:r>
              <a:rPr lang="ru-RU" dirty="0" smtClean="0">
                <a:latin typeface="Calibri" panose="020F0502020204030204" pitchFamily="34" charset="0"/>
                <a:ea typeface="Calibri" panose="020F0502020204030204" pitchFamily="34" charset="0"/>
                <a:cs typeface="Times New Roman" panose="02020603050405020304" pitchFamily="18" charset="0"/>
              </a:rPr>
              <a:t>КУЭ субъекты </a:t>
            </a:r>
            <a:r>
              <a:rPr lang="ru-RU" dirty="0" err="1" smtClean="0">
                <a:latin typeface="Calibri" panose="020F0502020204030204" pitchFamily="34" charset="0"/>
                <a:ea typeface="Calibri" panose="020F0502020204030204" pitchFamily="34" charset="0"/>
                <a:cs typeface="Times New Roman" panose="02020603050405020304" pitchFamily="18" charset="0"/>
              </a:rPr>
              <a:t>инвалидлар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иректән мәхрүм итү урыннарыннан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азат</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ителгән затлар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качаклар</a:t>
            </a:r>
            <a:r>
              <a:rPr lang="ru-RU" dirty="0" smtClean="0">
                <a:latin typeface="Calibri" panose="020F0502020204030204" pitchFamily="34" charset="0"/>
                <a:ea typeface="Calibri" panose="020F0502020204030204" pitchFamily="34" charset="0"/>
                <a:cs typeface="Times New Roman" panose="02020603050405020304" pitchFamily="18" charset="0"/>
              </a:rPr>
              <a:t>, аз </a:t>
            </a:r>
            <a:r>
              <a:rPr lang="ru-RU" dirty="0" err="1" smtClean="0">
                <a:latin typeface="Calibri" panose="020F0502020204030204" pitchFamily="34" charset="0"/>
                <a:ea typeface="Calibri" panose="020F0502020204030204" pitchFamily="34" charset="0"/>
                <a:cs typeface="Times New Roman" panose="02020603050405020304" pitchFamily="18" charset="0"/>
              </a:rPr>
              <a:t>керемле</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гражданнар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балалар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йортларын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тәмамлаучылар кебек</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гражданнарны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эш</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белән тәэмин итә</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AutoNum type="arabicParenR"/>
            </a:pPr>
            <a:r>
              <a:rPr lang="ru-RU" dirty="0" smtClean="0">
                <a:latin typeface="Calibri" panose="020F0502020204030204" pitchFamily="34" charset="0"/>
                <a:ea typeface="Calibri" panose="020F0502020204030204" pitchFamily="34" charset="0"/>
                <a:cs typeface="Times New Roman" panose="02020603050405020304" pitchFamily="18" charset="0"/>
              </a:rPr>
              <a:t> КУЭ субъекты </a:t>
            </a:r>
            <a:r>
              <a:rPr lang="ru-RU" dirty="0" err="1" smtClean="0">
                <a:latin typeface="Calibri" panose="020F0502020204030204" pitchFamily="34" charset="0"/>
                <a:ea typeface="Calibri" panose="020F0502020204030204" pitchFamily="34" charset="0"/>
                <a:cs typeface="Times New Roman" panose="02020603050405020304" pitchFamily="18" charset="0"/>
              </a:rPr>
              <a:t>инвалидлар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иректән мәхрүм итү урыннарыннан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азат</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ителгән затлар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качаклар</a:t>
            </a:r>
            <a:r>
              <a:rPr lang="ru-RU" dirty="0" smtClean="0">
                <a:latin typeface="Calibri" panose="020F0502020204030204" pitchFamily="34" charset="0"/>
                <a:ea typeface="Calibri" panose="020F0502020204030204" pitchFamily="34" charset="0"/>
                <a:cs typeface="Times New Roman" panose="02020603050405020304" pitchFamily="18" charset="0"/>
              </a:rPr>
              <a:t>, аз </a:t>
            </a:r>
            <a:r>
              <a:rPr lang="ru-RU" dirty="0" err="1" smtClean="0">
                <a:latin typeface="Calibri" panose="020F0502020204030204" pitchFamily="34" charset="0"/>
                <a:ea typeface="Calibri" panose="020F0502020204030204" pitchFamily="34" charset="0"/>
                <a:cs typeface="Times New Roman" panose="02020603050405020304" pitchFamily="18" charset="0"/>
              </a:rPr>
              <a:t>керемле</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гражданнар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балалар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йортларын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тәмамлаучылар кебек</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категорияләрдән булган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гражданнар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җитештерә торган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товарларны</a:t>
            </a:r>
            <a:r>
              <a:rPr lang="ru-RU" dirty="0" smtClean="0">
                <a:latin typeface="Calibri" panose="020F0502020204030204" pitchFamily="34" charset="0"/>
                <a:ea typeface="Calibri" panose="020F0502020204030204" pitchFamily="34" charset="0"/>
                <a:cs typeface="Times New Roman" panose="02020603050405020304" pitchFamily="18" charset="0"/>
              </a:rPr>
              <a:t> яки </a:t>
            </a:r>
            <a:r>
              <a:rPr lang="ru-RU" dirty="0" err="1" smtClean="0">
                <a:latin typeface="Calibri" panose="020F0502020204030204" pitchFamily="34" charset="0"/>
                <a:ea typeface="Calibri" panose="020F0502020204030204" pitchFamily="34" charset="0"/>
                <a:cs typeface="Times New Roman" panose="02020603050405020304" pitchFamily="18" charset="0"/>
              </a:rPr>
              <a:t>хезмәт күрсәтүләрне сатуны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тәэмин итә</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AutoNum type="arabicParenR"/>
            </a:pPr>
            <a:r>
              <a:rPr lang="ru-RU" dirty="0" smtClean="0">
                <a:latin typeface="Calibri" panose="020F0502020204030204" pitchFamily="34" charset="0"/>
                <a:ea typeface="Calibri" panose="020F0502020204030204" pitchFamily="34" charset="0"/>
                <a:cs typeface="Times New Roman" panose="02020603050405020304" pitchFamily="18" charset="0"/>
              </a:rPr>
              <a:t>КУЭ субъекты </a:t>
            </a:r>
            <a:r>
              <a:rPr lang="ru-RU" dirty="0" err="1" smtClean="0">
                <a:latin typeface="Calibri" panose="020F0502020204030204" pitchFamily="34" charset="0"/>
                <a:ea typeface="Calibri" panose="020F0502020204030204" pitchFamily="34" charset="0"/>
                <a:cs typeface="Times New Roman" panose="02020603050405020304" pitchFamily="18" charset="0"/>
              </a:rPr>
              <a:t>инвалидлар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иректән мәхрүм итү урыннарыннан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азат</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ителгән затлар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качаклар</a:t>
            </a:r>
            <a:r>
              <a:rPr lang="ru-RU" dirty="0" smtClean="0">
                <a:latin typeface="Calibri" panose="020F0502020204030204" pitchFamily="34" charset="0"/>
                <a:ea typeface="Calibri" panose="020F0502020204030204" pitchFamily="34" charset="0"/>
                <a:cs typeface="Times New Roman" panose="02020603050405020304" pitchFamily="18" charset="0"/>
              </a:rPr>
              <a:t>, аз </a:t>
            </a:r>
            <a:r>
              <a:rPr lang="ru-RU" dirty="0" err="1" smtClean="0">
                <a:latin typeface="Calibri" panose="020F0502020204030204" pitchFamily="34" charset="0"/>
                <a:ea typeface="Calibri" panose="020F0502020204030204" pitchFamily="34" charset="0"/>
                <a:cs typeface="Times New Roman" panose="02020603050405020304" pitchFamily="18" charset="0"/>
              </a:rPr>
              <a:t>керемле</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гражданнар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балалар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йортларын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тәмамлаучылар өчен билгеләнгән товарлар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эшләр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хезмәтләр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җитештерү эшчәнлеген башкара</a:t>
            </a:r>
            <a:r>
              <a:rPr lang="ru-RU" dirty="0" smtClean="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AutoNum type="arabicParenR"/>
            </a:pPr>
            <a:r>
              <a:rPr lang="ru-RU" dirty="0" smtClean="0">
                <a:latin typeface="Calibri" panose="020F0502020204030204" pitchFamily="34" charset="0"/>
                <a:ea typeface="Calibri" panose="020F0502020204030204" pitchFamily="34" charset="0"/>
                <a:cs typeface="Times New Roman" panose="02020603050405020304" pitchFamily="18" charset="0"/>
              </a:rPr>
              <a:t>КУЭ субъекты </a:t>
            </a:r>
            <a:r>
              <a:rPr lang="ru-RU" dirty="0" err="1" smtClean="0">
                <a:latin typeface="Calibri" panose="020F0502020204030204" pitchFamily="34" charset="0"/>
                <a:ea typeface="Calibri" panose="020F0502020204030204" pitchFamily="34" charset="0"/>
                <a:cs typeface="Times New Roman" panose="02020603050405020304" pitchFamily="18" charset="0"/>
              </a:rPr>
              <a:t>иҗтимагый файдалы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максатларга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ирешүгә һәм җәмгыятьнең социаль</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проблемаларын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чишүгә юнәлдерелгән эшчәнлек </a:t>
            </a:r>
            <a:r>
              <a:rPr lang="ru-RU" dirty="0" err="1" smtClean="0">
                <a:latin typeface="Calibri" panose="020F0502020204030204" pitchFamily="34" charset="0"/>
                <a:ea typeface="Calibri" panose="020F0502020204030204" pitchFamily="34" charset="0"/>
                <a:cs typeface="Times New Roman" panose="02020603050405020304" pitchFamily="18" charset="0"/>
              </a:rPr>
              <a:t>башкара</a:t>
            </a:r>
            <a:r>
              <a:rPr lang="ru-RU" dirty="0" smtClean="0">
                <a:latin typeface="Calibri" panose="020F0502020204030204" pitchFamily="34" charset="0"/>
                <a:ea typeface="Calibri" panose="020F0502020204030204" pitchFamily="34" charset="0"/>
                <a:cs typeface="Times New Roman" panose="02020603050405020304" pitchFamily="18" charset="0"/>
              </a:rPr>
              <a:t>.</a:t>
            </a:r>
            <a:endParaRPr lang="ru-RU" dirty="0"/>
          </a:p>
        </p:txBody>
      </p:sp>
      <p:sp>
        <p:nvSpPr>
          <p:cNvPr id="3" name="TextBox 2">
            <a:extLst>
              <a:ext uri="{FF2B5EF4-FFF2-40B4-BE49-F238E27FC236}">
                <a16:creationId xmlns:a16="http://schemas.microsoft.com/office/drawing/2014/main" xmlns="" id="{85D3F3D6-77B9-4082-9DB8-76D67BE662D6}"/>
              </a:ext>
            </a:extLst>
          </p:cNvPr>
          <p:cNvSpPr txBox="1"/>
          <p:nvPr/>
        </p:nvSpPr>
        <p:spPr>
          <a:xfrm>
            <a:off x="12947650" y="2781033"/>
            <a:ext cx="5562599" cy="923330"/>
          </a:xfrm>
          <a:prstGeom prst="rect">
            <a:avLst/>
          </a:prstGeom>
          <a:noFill/>
        </p:spPr>
        <p:txBody>
          <a:bodyPr wrap="square" rtlCol="0">
            <a:spAutoFit/>
          </a:bodyPr>
          <a:lstStyle/>
          <a:p>
            <a:pPr algn="ctr"/>
            <a:r>
              <a:rPr lang="ru-RU" b="1" spc="-5" dirty="0" smtClean="0">
                <a:solidFill>
                  <a:srgbClr val="1D1D1B"/>
                </a:solidFill>
                <a:latin typeface="Calibri" panose="020F0502020204030204" pitchFamily="34" charset="0"/>
              </a:rPr>
              <a:t>СОЦИАЛЬ ПРЕДПРИЯТИЕЛӘРНЕҢ РОССИЯ ФЕДЕРАЦИЯСЕ ТЕРРИТОРИЯСЕНДӘ КҮРГӘЗМӘ - ЯРМИНКӘ ЧАРАЛАРЫНДА КАТНАШУЫН ФИНАНСЛАУ</a:t>
            </a:r>
            <a:endParaRPr lang="ru-RU" dirty="0"/>
          </a:p>
        </p:txBody>
      </p:sp>
      <p:sp>
        <p:nvSpPr>
          <p:cNvPr id="13" name="object 3">
            <a:extLst>
              <a:ext uri="{FF2B5EF4-FFF2-40B4-BE49-F238E27FC236}">
                <a16:creationId xmlns:a16="http://schemas.microsoft.com/office/drawing/2014/main" xmlns="" id="{58488FB7-9D4E-429F-BE18-9074D5C16B31}"/>
              </a:ext>
            </a:extLst>
          </p:cNvPr>
          <p:cNvSpPr txBox="1">
            <a:spLocks/>
          </p:cNvSpPr>
          <p:nvPr/>
        </p:nvSpPr>
        <p:spPr>
          <a:xfrm>
            <a:off x="2233855" y="2614930"/>
            <a:ext cx="717550" cy="842010"/>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18</a:t>
            </a:r>
            <a:endParaRPr lang="ru-RU" sz="5350" kern="0" dirty="0"/>
          </a:p>
        </p:txBody>
      </p:sp>
      <p:sp>
        <p:nvSpPr>
          <p:cNvPr id="14" name="object 3">
            <a:extLst>
              <a:ext uri="{FF2B5EF4-FFF2-40B4-BE49-F238E27FC236}">
                <a16:creationId xmlns:a16="http://schemas.microsoft.com/office/drawing/2014/main" xmlns="" id="{75C905D2-B5BA-414F-B5DA-DD0B29F6EE78}"/>
              </a:ext>
            </a:extLst>
          </p:cNvPr>
          <p:cNvSpPr txBox="1">
            <a:spLocks/>
          </p:cNvSpPr>
          <p:nvPr/>
        </p:nvSpPr>
        <p:spPr>
          <a:xfrm>
            <a:off x="12305663" y="2717271"/>
            <a:ext cx="717550" cy="842010"/>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19</a:t>
            </a:r>
            <a:endParaRPr lang="ru-RU" sz="5350" kern="0" dirty="0"/>
          </a:p>
        </p:txBody>
      </p:sp>
      <p:sp>
        <p:nvSpPr>
          <p:cNvPr id="15" name="TextBox 14">
            <a:extLst>
              <a:ext uri="{FF2B5EF4-FFF2-40B4-BE49-F238E27FC236}">
                <a16:creationId xmlns:a16="http://schemas.microsoft.com/office/drawing/2014/main" xmlns="" id="{10971A5F-2CEC-44F8-B23F-BE33549A1452}"/>
              </a:ext>
            </a:extLst>
          </p:cNvPr>
          <p:cNvSpPr txBox="1"/>
          <p:nvPr/>
        </p:nvSpPr>
        <p:spPr>
          <a:xfrm>
            <a:off x="3408316" y="2781033"/>
            <a:ext cx="5143536" cy="646331"/>
          </a:xfrm>
          <a:prstGeom prst="rect">
            <a:avLst/>
          </a:prstGeom>
          <a:noFill/>
        </p:spPr>
        <p:txBody>
          <a:bodyPr wrap="square" rtlCol="0">
            <a:spAutoFit/>
          </a:bodyPr>
          <a:lstStyle/>
          <a:p>
            <a:pPr algn="ctr"/>
            <a:r>
              <a:rPr lang="ru-RU" b="1" spc="-80" dirty="0" smtClean="0">
                <a:solidFill>
                  <a:srgbClr val="1D1D1B"/>
                </a:solidFill>
                <a:cs typeface="Calibri"/>
              </a:rPr>
              <a:t>СОЦИАЛЬ ПРЕДПРИЯТИЯ ИТЕП ТАНУ ӨЧЕН ГАРИЗА КАБУЛ ИТҮ</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431570" y="2639281"/>
            <a:ext cx="7924799" cy="6831744"/>
          </a:xfrm>
          <a:custGeom>
            <a:avLst/>
            <a:gdLst/>
            <a:ahLst/>
            <a:cxnLst/>
            <a:rect l="l" t="t" r="r" b="b"/>
            <a:pathLst>
              <a:path w="10668000" h="6751320">
                <a:moveTo>
                  <a:pt x="10667441" y="219"/>
                </a:moveTo>
                <a:lnTo>
                  <a:pt x="959934" y="219"/>
                </a:lnTo>
                <a:lnTo>
                  <a:pt x="-34" y="1113981"/>
                </a:lnTo>
                <a:lnTo>
                  <a:pt x="-34" y="6750987"/>
                </a:lnTo>
                <a:lnTo>
                  <a:pt x="9707473" y="6750987"/>
                </a:lnTo>
                <a:lnTo>
                  <a:pt x="10667441" y="5637098"/>
                </a:lnTo>
                <a:lnTo>
                  <a:pt x="10667441" y="219"/>
                </a:lnTo>
                <a:close/>
              </a:path>
            </a:pathLst>
          </a:custGeom>
          <a:solidFill>
            <a:srgbClr val="FFFFFF"/>
          </a:solidFill>
        </p:spPr>
        <p:txBody>
          <a:bodyPr wrap="square" lIns="0" tIns="0" rIns="0" bIns="0" rtlCol="0"/>
          <a:lstStyle/>
          <a:p>
            <a:endParaRPr/>
          </a:p>
        </p:txBody>
      </p:sp>
      <p:sp>
        <p:nvSpPr>
          <p:cNvPr id="4" name="object 4"/>
          <p:cNvSpPr/>
          <p:nvPr/>
        </p:nvSpPr>
        <p:spPr>
          <a:xfrm>
            <a:off x="11173464" y="2614930"/>
            <a:ext cx="8022586" cy="6856095"/>
          </a:xfrm>
          <a:custGeom>
            <a:avLst/>
            <a:gdLst/>
            <a:ahLst/>
            <a:cxnLst/>
            <a:rect l="l" t="t" r="r" b="b"/>
            <a:pathLst>
              <a:path w="6385559" h="5303520">
                <a:moveTo>
                  <a:pt x="6384568" y="221"/>
                </a:moveTo>
                <a:lnTo>
                  <a:pt x="575354" y="221"/>
                </a:lnTo>
                <a:lnTo>
                  <a:pt x="-321" y="875229"/>
                </a:lnTo>
                <a:lnTo>
                  <a:pt x="-321" y="5303353"/>
                </a:lnTo>
                <a:lnTo>
                  <a:pt x="5808892" y="5303353"/>
                </a:lnTo>
                <a:lnTo>
                  <a:pt x="6384568" y="4428345"/>
                </a:lnTo>
                <a:lnTo>
                  <a:pt x="6384568" y="221"/>
                </a:lnTo>
                <a:close/>
              </a:path>
            </a:pathLst>
          </a:custGeom>
          <a:solidFill>
            <a:srgbClr val="F8F4EB"/>
          </a:solidFill>
        </p:spPr>
        <p:txBody>
          <a:bodyPr wrap="square" lIns="0" tIns="0" rIns="0" bIns="0" rtlCol="0"/>
          <a:lstStyle/>
          <a:p>
            <a:endParaRPr/>
          </a:p>
        </p:txBody>
      </p:sp>
      <p:sp>
        <p:nvSpPr>
          <p:cNvPr id="7" name="object 7"/>
          <p:cNvSpPr txBox="1"/>
          <p:nvPr/>
        </p:nvSpPr>
        <p:spPr>
          <a:xfrm>
            <a:off x="11401878" y="3660761"/>
            <a:ext cx="7651360" cy="5319533"/>
          </a:xfrm>
          <a:prstGeom prst="rect">
            <a:avLst/>
          </a:prstGeom>
        </p:spPr>
        <p:txBody>
          <a:bodyPr vert="horz" wrap="square" lIns="0" tIns="6985" rIns="0" bIns="0" rtlCol="0">
            <a:spAutoFit/>
          </a:bodyPr>
          <a:lstStyle/>
          <a:p>
            <a:pPr marL="12700" marR="5080" algn="just">
              <a:lnSpc>
                <a:spcPct val="101899"/>
              </a:lnSpc>
              <a:spcBef>
                <a:spcPts val="55"/>
              </a:spcBef>
            </a:pPr>
            <a:r>
              <a:rPr lang="ru-RU" spc="-60" dirty="0" smtClean="0">
                <a:cs typeface="Calibri"/>
              </a:rPr>
              <a:t>Грант </a:t>
            </a:r>
            <a:r>
              <a:rPr lang="ru-RU" spc="-60" dirty="0" err="1" smtClean="0">
                <a:cs typeface="Calibri"/>
              </a:rPr>
              <a:t>гариза</a:t>
            </a:r>
            <a:r>
              <a:rPr lang="ru-RU" spc="-60" dirty="0" smtClean="0">
                <a:cs typeface="Calibri"/>
              </a:rPr>
              <a:t> </a:t>
            </a:r>
            <a:r>
              <a:rPr lang="ru-RU" spc="-60" dirty="0" err="1" smtClean="0">
                <a:cs typeface="Calibri"/>
              </a:rPr>
              <a:t>бирүчеләрнең проектны</a:t>
            </a:r>
            <a:r>
              <a:rPr lang="ru-RU" spc="-60" dirty="0" smtClean="0">
                <a:cs typeface="Calibri"/>
              </a:rPr>
              <a:t> </a:t>
            </a:r>
            <a:r>
              <a:rPr lang="ru-RU" spc="-60" dirty="0" err="1" smtClean="0">
                <a:cs typeface="Calibri"/>
              </a:rPr>
              <a:t>гамәлгә ашыруга</a:t>
            </a:r>
            <a:r>
              <a:rPr lang="ru-RU" spc="-60" dirty="0" smtClean="0">
                <a:cs typeface="Calibri"/>
              </a:rPr>
              <a:t> </a:t>
            </a:r>
            <a:r>
              <a:rPr lang="ru-RU" spc="-60" dirty="0" err="1" smtClean="0">
                <a:cs typeface="Calibri"/>
              </a:rPr>
              <a:t>бәйле чыгымнарын</a:t>
            </a:r>
            <a:r>
              <a:rPr lang="ru-RU" spc="-60" dirty="0" smtClean="0">
                <a:cs typeface="Calibri"/>
              </a:rPr>
              <a:t> </a:t>
            </a:r>
            <a:r>
              <a:rPr lang="ru-RU" spc="-60" dirty="0" err="1" smtClean="0">
                <a:cs typeface="Calibri"/>
              </a:rPr>
              <a:t>финанс</a:t>
            </a:r>
            <a:r>
              <a:rPr lang="ru-RU" spc="-60" dirty="0" smtClean="0">
                <a:cs typeface="Calibri"/>
              </a:rPr>
              <a:t> </a:t>
            </a:r>
            <a:r>
              <a:rPr lang="ru-RU" spc="-60" dirty="0" err="1" smtClean="0">
                <a:cs typeface="Calibri"/>
              </a:rPr>
              <a:t>белән тәэмин итү максатларында</a:t>
            </a:r>
            <a:r>
              <a:rPr lang="ru-RU" spc="-60" dirty="0" smtClean="0">
                <a:cs typeface="Calibri"/>
              </a:rPr>
              <a:t> </a:t>
            </a:r>
            <a:r>
              <a:rPr lang="ru-RU" spc="-60" dirty="0" err="1" smtClean="0">
                <a:cs typeface="Calibri"/>
              </a:rPr>
              <a:t>бирелә</a:t>
            </a:r>
            <a:r>
              <a:rPr lang="ru-RU" spc="-60" dirty="0" smtClean="0">
                <a:cs typeface="Calibri"/>
              </a:rPr>
              <a:t>:</a:t>
            </a:r>
          </a:p>
          <a:p>
            <a:pPr marL="12700" marR="5080" algn="just">
              <a:lnSpc>
                <a:spcPct val="101899"/>
              </a:lnSpc>
              <a:spcBef>
                <a:spcPts val="55"/>
              </a:spcBef>
            </a:pPr>
            <a:r>
              <a:rPr lang="ru-RU" spc="-60" dirty="0" err="1" smtClean="0">
                <a:latin typeface="Calibri"/>
                <a:cs typeface="Calibri"/>
              </a:rPr>
              <a:t>Грантның күләме: </a:t>
            </a:r>
            <a:r>
              <a:rPr lang="ru-RU" spc="-60" dirty="0" smtClean="0">
                <a:latin typeface="Calibri"/>
                <a:cs typeface="Calibri"/>
              </a:rPr>
              <a:t>100 </a:t>
            </a:r>
            <a:r>
              <a:rPr lang="ru-RU" spc="-60" dirty="0" err="1" smtClean="0">
                <a:latin typeface="Calibri"/>
                <a:cs typeface="Calibri"/>
              </a:rPr>
              <a:t>мең сумнан</a:t>
            </a:r>
            <a:r>
              <a:rPr lang="ru-RU" spc="-60" dirty="0" smtClean="0">
                <a:latin typeface="Calibri"/>
                <a:cs typeface="Calibri"/>
              </a:rPr>
              <a:t> </a:t>
            </a:r>
            <a:r>
              <a:rPr lang="ru-RU" spc="-60" dirty="0">
                <a:latin typeface="Calibri"/>
                <a:cs typeface="Calibri"/>
              </a:rPr>
              <a:t>500 </a:t>
            </a:r>
            <a:r>
              <a:rPr lang="ru-RU" spc="-60" dirty="0" err="1" smtClean="0">
                <a:latin typeface="Calibri"/>
                <a:cs typeface="Calibri"/>
              </a:rPr>
              <a:t>мең сумга</a:t>
            </a:r>
            <a:r>
              <a:rPr lang="ru-RU" spc="-60" dirty="0" smtClean="0">
                <a:latin typeface="Calibri"/>
                <a:cs typeface="Calibri"/>
              </a:rPr>
              <a:t> </a:t>
            </a:r>
            <a:r>
              <a:rPr lang="ru-RU" spc="-60" dirty="0" err="1" smtClean="0">
                <a:latin typeface="Calibri"/>
                <a:cs typeface="Calibri"/>
              </a:rPr>
              <a:t>кадәр</a:t>
            </a:r>
            <a:r>
              <a:rPr lang="ru-RU" spc="-60" dirty="0" smtClean="0">
                <a:latin typeface="Calibri"/>
                <a:cs typeface="Calibri"/>
              </a:rPr>
              <a:t>.</a:t>
            </a:r>
            <a:endParaRPr lang="ru-RU" spc="-60" dirty="0">
              <a:latin typeface="Calibri"/>
              <a:cs typeface="Calibri"/>
            </a:endParaRPr>
          </a:p>
          <a:p>
            <a:pPr>
              <a:lnSpc>
                <a:spcPct val="107000"/>
              </a:lnSpc>
              <a:spcAft>
                <a:spcPts val="800"/>
              </a:spcAft>
            </a:pPr>
            <a:r>
              <a:rPr lang="ru-RU" dirty="0" smtClean="0">
                <a:latin typeface="Calibri" panose="020F0502020204030204" pitchFamily="34" charset="0"/>
                <a:ea typeface="Calibri" panose="020F0502020204030204" pitchFamily="34" charset="0"/>
                <a:cs typeface="Times New Roman" panose="02020603050405020304" pitchFamily="18" charset="0"/>
              </a:rPr>
              <a:t>Грант </a:t>
            </a:r>
            <a:r>
              <a:rPr lang="ru-RU" dirty="0" err="1" smtClean="0">
                <a:latin typeface="Calibri" panose="020F0502020204030204" pitchFamily="34" charset="0"/>
                <a:ea typeface="Calibri" panose="020F0502020204030204" pitchFamily="34" charset="0"/>
                <a:cs typeface="Times New Roman" panose="02020603050405020304" pitchFamily="18" charset="0"/>
              </a:rPr>
              <a:t>бер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тапкыр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бәйге нигезендә бирелә</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ru-RU" dirty="0" err="1" smtClean="0">
                <a:latin typeface="Calibri" panose="020F0502020204030204" pitchFamily="34" charset="0"/>
                <a:ea typeface="Calibri" panose="020F0502020204030204" pitchFamily="34" charset="0"/>
                <a:cs typeface="Times New Roman" panose="02020603050405020304" pitchFamily="18" charset="0"/>
              </a:rPr>
              <a:t>Шартлар</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pPr lvl="0"/>
            <a:r>
              <a:rPr lang="tt-RU" dirty="0" smtClean="0"/>
              <a:t>- грант </a:t>
            </a:r>
            <a:r>
              <a:rPr lang="tt-RU" dirty="0" smtClean="0"/>
              <a:t>алу өчен документлар тапшырган вакытка 25 яшькә кадәрге (әлеге яшьне дә кертеп) физик зат шәхси эшкуар буларак теркәлгән яисә юридик затның оештыручылары (катнашучылары) яки акционерлары составына җаваплылыгы чикләнгән җәмгыятьнең устав капиталының яки хуҗалык ширкәтенең җыелма капиталының кимендә 50 процент өлешенә яисә акционерлык җәмгыятенең тавыш бирү акцияләренең кимендә 50 процентына ия булган, грант алу өчен документлар тапшырган вакытка 25 яшькә кадәрге (әлеге яшьне дә кертеп) физик зат </a:t>
            </a:r>
            <a:r>
              <a:rPr lang="tt-RU" dirty="0" smtClean="0"/>
              <a:t>керә;</a:t>
            </a:r>
            <a:endParaRPr lang="ru-RU" dirty="0" smtClean="0"/>
          </a:p>
          <a:p>
            <a:pPr marL="12700" marR="5080" algn="just">
              <a:lnSpc>
                <a:spcPct val="101899"/>
              </a:lnSpc>
              <a:spcBef>
                <a:spcPts val="55"/>
              </a:spcBef>
              <a:buFontTx/>
              <a:buChar char="-"/>
            </a:pPr>
            <a:r>
              <a:rPr lang="ru-RU" spc="-60" dirty="0" smtClean="0">
                <a:cs typeface="Calibri"/>
              </a:rPr>
              <a:t>кече </a:t>
            </a:r>
            <a:r>
              <a:rPr lang="ru-RU" spc="-60" dirty="0" err="1" smtClean="0">
                <a:cs typeface="Calibri"/>
              </a:rPr>
              <a:t>һәм урта</a:t>
            </a:r>
            <a:r>
              <a:rPr lang="ru-RU" spc="-60" dirty="0" smtClean="0">
                <a:cs typeface="Calibri"/>
              </a:rPr>
              <a:t> </a:t>
            </a:r>
            <a:r>
              <a:rPr lang="ru-RU" spc="-60" dirty="0" err="1" smtClean="0">
                <a:cs typeface="Calibri"/>
              </a:rPr>
              <a:t>эшкуарлык</a:t>
            </a:r>
            <a:r>
              <a:rPr lang="ru-RU" spc="-60" dirty="0" smtClean="0">
                <a:cs typeface="Calibri"/>
              </a:rPr>
              <a:t> </a:t>
            </a:r>
            <a:r>
              <a:rPr lang="ru-RU" spc="-60" dirty="0" err="1" smtClean="0">
                <a:cs typeface="Calibri"/>
              </a:rPr>
              <a:t>субъектының</a:t>
            </a:r>
            <a:r>
              <a:rPr lang="ru-RU" spc="-60" dirty="0" smtClean="0">
                <a:cs typeface="Calibri"/>
              </a:rPr>
              <a:t>, </a:t>
            </a:r>
            <a:r>
              <a:rPr lang="ru-RU" spc="-60" dirty="0" err="1" smtClean="0">
                <a:cs typeface="Calibri"/>
              </a:rPr>
              <a:t>эшкуарлык</a:t>
            </a:r>
            <a:r>
              <a:rPr lang="ru-RU" spc="-60" dirty="0" smtClean="0">
                <a:cs typeface="Calibri"/>
              </a:rPr>
              <a:t> </a:t>
            </a:r>
            <a:r>
              <a:rPr lang="ru-RU" spc="-60" dirty="0" err="1" smtClean="0">
                <a:cs typeface="Calibri"/>
              </a:rPr>
              <a:t>эшчәнлеген гамәлгә ашыру</a:t>
            </a:r>
            <a:r>
              <a:rPr lang="ru-RU" spc="-60" dirty="0" smtClean="0">
                <a:cs typeface="Calibri"/>
              </a:rPr>
              <a:t> </a:t>
            </a:r>
            <a:r>
              <a:rPr lang="ru-RU" spc="-60" dirty="0" err="1" smtClean="0">
                <a:cs typeface="Calibri"/>
              </a:rPr>
              <a:t>юнәлеше буенча</a:t>
            </a:r>
            <a:r>
              <a:rPr lang="ru-RU" spc="-60" dirty="0" smtClean="0">
                <a:cs typeface="Calibri"/>
              </a:rPr>
              <a:t> грант </a:t>
            </a:r>
            <a:r>
              <a:rPr lang="ru-RU" spc="-60" dirty="0" err="1" smtClean="0">
                <a:cs typeface="Calibri"/>
              </a:rPr>
              <a:t>алганчы</a:t>
            </a:r>
            <a:r>
              <a:rPr lang="ru-RU" spc="-60" dirty="0" smtClean="0">
                <a:cs typeface="Calibri"/>
              </a:rPr>
              <a:t>, </a:t>
            </a:r>
            <a:r>
              <a:rPr lang="ru-RU" spc="-60" dirty="0" err="1" smtClean="0">
                <a:cs typeface="Calibri"/>
              </a:rPr>
              <a:t>бер</a:t>
            </a:r>
            <a:r>
              <a:rPr lang="ru-RU" spc="-60" dirty="0" smtClean="0">
                <a:cs typeface="Calibri"/>
              </a:rPr>
              <a:t> ел </a:t>
            </a:r>
            <a:r>
              <a:rPr lang="ru-RU" spc="-60" dirty="0" err="1" smtClean="0">
                <a:cs typeface="Calibri"/>
              </a:rPr>
              <a:t>дәвамында укыту</a:t>
            </a:r>
            <a:r>
              <a:rPr lang="ru-RU" spc="-60" dirty="0" smtClean="0">
                <a:cs typeface="Calibri"/>
              </a:rPr>
              <a:t> </a:t>
            </a:r>
            <a:r>
              <a:rPr lang="ru-RU" spc="-60" dirty="0" err="1" smtClean="0">
                <a:cs typeface="Calibri"/>
              </a:rPr>
              <a:t>программасы</a:t>
            </a:r>
            <a:r>
              <a:rPr lang="ru-RU" spc="-60" dirty="0" smtClean="0">
                <a:cs typeface="Calibri"/>
              </a:rPr>
              <a:t> </a:t>
            </a:r>
            <a:r>
              <a:rPr lang="ru-RU" spc="-60" dirty="0" err="1" smtClean="0">
                <a:cs typeface="Calibri"/>
              </a:rPr>
              <a:t>яисә </a:t>
            </a:r>
            <a:r>
              <a:rPr lang="ru-RU" spc="-60" dirty="0" smtClean="0">
                <a:cs typeface="Calibri"/>
              </a:rPr>
              <a:t>акселерация </a:t>
            </a:r>
            <a:r>
              <a:rPr lang="ru-RU" spc="-60" dirty="0" err="1" smtClean="0">
                <a:cs typeface="Calibri"/>
              </a:rPr>
              <a:t>программасы</a:t>
            </a:r>
            <a:r>
              <a:rPr lang="ru-RU" spc="-60" dirty="0" smtClean="0">
                <a:cs typeface="Calibri"/>
              </a:rPr>
              <a:t> </a:t>
            </a:r>
            <a:r>
              <a:rPr lang="ru-RU" spc="-60" dirty="0" err="1" smtClean="0">
                <a:cs typeface="Calibri"/>
              </a:rPr>
              <a:t>кысаларында</a:t>
            </a:r>
            <a:r>
              <a:rPr lang="ru-RU" spc="-60" dirty="0" smtClean="0">
                <a:cs typeface="Calibri"/>
              </a:rPr>
              <a:t> </a:t>
            </a:r>
            <a:r>
              <a:rPr lang="ru-RU" spc="-60" dirty="0" err="1" smtClean="0">
                <a:cs typeface="Calibri"/>
              </a:rPr>
              <a:t>укулар</a:t>
            </a:r>
            <a:r>
              <a:rPr lang="ru-RU" spc="-60" dirty="0" smtClean="0">
                <a:cs typeface="Calibri"/>
              </a:rPr>
              <a:t> </a:t>
            </a:r>
            <a:r>
              <a:rPr lang="ru-RU" spc="-60" dirty="0" err="1" smtClean="0">
                <a:cs typeface="Calibri"/>
              </a:rPr>
              <a:t>узган</a:t>
            </a:r>
            <a:r>
              <a:rPr lang="ru-RU" spc="-60" dirty="0" smtClean="0">
                <a:cs typeface="Calibri"/>
              </a:rPr>
              <a:t> </a:t>
            </a:r>
            <a:r>
              <a:rPr lang="ru-RU" spc="-60" dirty="0" err="1" smtClean="0">
                <a:cs typeface="Calibri"/>
              </a:rPr>
              <a:t>булуы</a:t>
            </a:r>
            <a:r>
              <a:rPr lang="ru-RU" spc="-60" dirty="0" smtClean="0">
                <a:cs typeface="Calibri"/>
              </a:rPr>
              <a:t>;</a:t>
            </a:r>
          </a:p>
          <a:p>
            <a:pPr marL="12700" marR="5080" algn="just">
              <a:lnSpc>
                <a:spcPct val="101899"/>
              </a:lnSpc>
              <a:spcBef>
                <a:spcPts val="55"/>
              </a:spcBef>
              <a:buFontTx/>
              <a:buChar char="-"/>
            </a:pP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проектны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гамәлгә ашыруга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каралган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чыгымнар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күләменең кимендә </a:t>
            </a:r>
            <a:r>
              <a:rPr lang="ru-RU" dirty="0" smtClean="0">
                <a:latin typeface="Calibri" panose="020F0502020204030204" pitchFamily="34" charset="0"/>
                <a:ea typeface="Calibri" panose="020F0502020204030204" pitchFamily="34" charset="0"/>
                <a:cs typeface="Times New Roman" panose="02020603050405020304" pitchFamily="18" charset="0"/>
              </a:rPr>
              <a:t>25 % </a:t>
            </a:r>
            <a:r>
              <a:rPr lang="ru-RU" dirty="0" err="1" smtClean="0">
                <a:latin typeface="Calibri" panose="020F0502020204030204" pitchFamily="34" charset="0"/>
                <a:ea typeface="Calibri" panose="020F0502020204030204" pitchFamily="34" charset="0"/>
                <a:cs typeface="Times New Roman" panose="02020603050405020304" pitchFamily="18" charset="0"/>
              </a:rPr>
              <a:t>ын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финанслашуны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тәэмин итәргә</a:t>
            </a:r>
            <a:r>
              <a:rPr lang="ru-RU" dirty="0" smtClean="0">
                <a:latin typeface="Calibri" panose="020F0502020204030204" pitchFamily="34" charset="0"/>
                <a:ea typeface="Calibri" panose="020F0502020204030204" pitchFamily="34" charset="0"/>
                <a:cs typeface="Times New Roman" panose="02020603050405020304" pitchFamily="18" charset="0"/>
              </a:rPr>
              <a:t>.</a:t>
            </a:r>
            <a:endParaRPr lang="ru-RU" dirty="0"/>
          </a:p>
        </p:txBody>
      </p:sp>
      <p:sp>
        <p:nvSpPr>
          <p:cNvPr id="8" name="object 8"/>
          <p:cNvSpPr/>
          <p:nvPr/>
        </p:nvSpPr>
        <p:spPr>
          <a:xfrm>
            <a:off x="0" y="0"/>
            <a:ext cx="3035935" cy="3035935"/>
          </a:xfrm>
          <a:custGeom>
            <a:avLst/>
            <a:gdLst/>
            <a:ahLst/>
            <a:cxnLst/>
            <a:rect l="l" t="t" r="r" b="b"/>
            <a:pathLst>
              <a:path w="3035935" h="3035935">
                <a:moveTo>
                  <a:pt x="3035350" y="286"/>
                </a:moveTo>
                <a:lnTo>
                  <a:pt x="0" y="286"/>
                </a:lnTo>
                <a:lnTo>
                  <a:pt x="0" y="3036017"/>
                </a:lnTo>
                <a:lnTo>
                  <a:pt x="3035350" y="286"/>
                </a:lnTo>
                <a:close/>
              </a:path>
            </a:pathLst>
          </a:custGeom>
          <a:solidFill>
            <a:srgbClr val="E84E20"/>
          </a:solidFill>
        </p:spPr>
        <p:txBody>
          <a:bodyPr wrap="square" lIns="0" tIns="0" rIns="0" bIns="0" rtlCol="0"/>
          <a:lstStyle/>
          <a:p>
            <a:endParaRPr/>
          </a:p>
        </p:txBody>
      </p:sp>
      <p:sp>
        <p:nvSpPr>
          <p:cNvPr id="9" name="object 9"/>
          <p:cNvSpPr/>
          <p:nvPr/>
        </p:nvSpPr>
        <p:spPr>
          <a:xfrm>
            <a:off x="17065752" y="8271985"/>
            <a:ext cx="3035935" cy="3035935"/>
          </a:xfrm>
          <a:custGeom>
            <a:avLst/>
            <a:gdLst/>
            <a:ahLst/>
            <a:cxnLst/>
            <a:rect l="l" t="t" r="r" b="b"/>
            <a:pathLst>
              <a:path w="3035934" h="3035934">
                <a:moveTo>
                  <a:pt x="3035172" y="76"/>
                </a:moveTo>
                <a:lnTo>
                  <a:pt x="-431" y="3035402"/>
                </a:lnTo>
                <a:lnTo>
                  <a:pt x="3035172" y="3035402"/>
                </a:lnTo>
                <a:lnTo>
                  <a:pt x="3035172" y="76"/>
                </a:lnTo>
                <a:close/>
              </a:path>
            </a:pathLst>
          </a:custGeom>
          <a:solidFill>
            <a:srgbClr val="E84E20"/>
          </a:solidFill>
        </p:spPr>
        <p:txBody>
          <a:bodyPr wrap="square" lIns="0" tIns="0" rIns="0" bIns="0" rtlCol="0"/>
          <a:lstStyle/>
          <a:p>
            <a:endParaRPr/>
          </a:p>
        </p:txBody>
      </p:sp>
      <p:sp>
        <p:nvSpPr>
          <p:cNvPr id="10" name="object 10"/>
          <p:cNvSpPr txBox="1">
            <a:spLocks noGrp="1"/>
          </p:cNvSpPr>
          <p:nvPr>
            <p:ph type="title"/>
          </p:nvPr>
        </p:nvSpPr>
        <p:spPr>
          <a:xfrm>
            <a:off x="2265308" y="960222"/>
            <a:ext cx="15575577" cy="773289"/>
          </a:xfrm>
          <a:prstGeom prst="rect">
            <a:avLst/>
          </a:prstGeom>
        </p:spPr>
        <p:txBody>
          <a:bodyPr vert="horz" wrap="square" lIns="0" tIns="11430" rIns="0" bIns="0" rtlCol="0">
            <a:spAutoFit/>
          </a:bodyPr>
          <a:lstStyle/>
          <a:p>
            <a:pPr marL="12700">
              <a:lnSpc>
                <a:spcPct val="100000"/>
              </a:lnSpc>
              <a:spcBef>
                <a:spcPts val="90"/>
              </a:spcBef>
            </a:pPr>
            <a:r>
              <a:rPr lang="ru-RU" spc="-10" dirty="0" smtClean="0"/>
              <a:t>СОЦИАЛЬ ПРЕДПРИЯТИЯЛӘР ӨЧЕН ЯРДӘМ ЧАРАЛАРЫ</a:t>
            </a:r>
            <a:endParaRPr spc="-5" dirty="0"/>
          </a:p>
        </p:txBody>
      </p:sp>
      <p:sp>
        <p:nvSpPr>
          <p:cNvPr id="11" name="object 11"/>
          <p:cNvSpPr txBox="1"/>
          <p:nvPr/>
        </p:nvSpPr>
        <p:spPr>
          <a:xfrm>
            <a:off x="1060778" y="9678678"/>
            <a:ext cx="2201545" cy="492379"/>
          </a:xfrm>
          <a:prstGeom prst="rect">
            <a:avLst/>
          </a:prstGeom>
        </p:spPr>
        <p:txBody>
          <a:bodyPr vert="horz" wrap="square" lIns="0" tIns="0"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lang="ru-RU" sz="1950" dirty="0">
              <a:cs typeface="Calibri"/>
            </a:endParaRPr>
          </a:p>
        </p:txBody>
      </p:sp>
      <p:sp>
        <p:nvSpPr>
          <p:cNvPr id="12" name="TextBox 11">
            <a:extLst>
              <a:ext uri="{FF2B5EF4-FFF2-40B4-BE49-F238E27FC236}">
                <a16:creationId xmlns:a16="http://schemas.microsoft.com/office/drawing/2014/main" xmlns="" id="{D5CC17D2-BB7C-48C3-A608-DB1EB5084080}"/>
              </a:ext>
            </a:extLst>
          </p:cNvPr>
          <p:cNvSpPr txBox="1"/>
          <p:nvPr/>
        </p:nvSpPr>
        <p:spPr>
          <a:xfrm>
            <a:off x="1471386" y="3770417"/>
            <a:ext cx="7770540" cy="4560607"/>
          </a:xfrm>
          <a:prstGeom prst="rect">
            <a:avLst/>
          </a:prstGeom>
          <a:noFill/>
        </p:spPr>
        <p:txBody>
          <a:bodyPr wrap="square" rtlCol="0">
            <a:spAutoFit/>
          </a:bodyPr>
          <a:lstStyle/>
          <a:p>
            <a:pPr>
              <a:lnSpc>
                <a:spcPct val="107000"/>
              </a:lnSpc>
              <a:spcAft>
                <a:spcPts val="800"/>
              </a:spcAft>
            </a:pPr>
            <a:r>
              <a:rPr lang="ru-RU" dirty="0" smtClean="0">
                <a:latin typeface="Calibri" panose="020F0502020204030204" pitchFamily="34" charset="0"/>
                <a:ea typeface="Calibri" panose="020F0502020204030204" pitchFamily="34" charset="0"/>
                <a:cs typeface="Times New Roman" panose="02020603050405020304" pitchFamily="18" charset="0"/>
              </a:rPr>
              <a:t>Грант </a:t>
            </a:r>
            <a:r>
              <a:rPr lang="ru-RU" dirty="0" err="1" smtClean="0">
                <a:latin typeface="Calibri" panose="020F0502020204030204" pitchFamily="34" charset="0"/>
                <a:ea typeface="Calibri" panose="020F0502020204030204" pitchFamily="34" charset="0"/>
                <a:cs typeface="Times New Roman" panose="02020603050405020304" pitchFamily="18" charset="0"/>
              </a:rPr>
              <a:t>социаль</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эшкуарлык</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өлкәсендә проектны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гамәлгә ашыруга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бәйле чыгымнарны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финанс</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белән тәэмин итү максатларында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бирелә</a:t>
            </a:r>
            <a:r>
              <a:rPr lang="ru-RU"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Грантның күләме: </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100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мең сумнан</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500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мең сумга</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кадәр</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Грант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бер</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тапкыр</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бәйге нигезендә бирелә</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err="1" smtClean="0">
                <a:latin typeface="Calibri" panose="020F0502020204030204" pitchFamily="34" charset="0"/>
                <a:ea typeface="Calibri" panose="020F0502020204030204" pitchFamily="34" charset="0"/>
                <a:cs typeface="Times New Roman" panose="02020603050405020304" pitchFamily="18" charset="0"/>
              </a:rPr>
              <a:t>Шартлар</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агымдагы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smtClean="0">
                <a:latin typeface="Calibri" panose="020F0502020204030204" pitchFamily="34" charset="0"/>
                <a:ea typeface="Calibri" panose="020F0502020204030204" pitchFamily="34" charset="0"/>
                <a:cs typeface="Times New Roman" panose="02020603050405020304" pitchFamily="18" charset="0"/>
              </a:rPr>
              <a:t>календарь </a:t>
            </a:r>
            <a:r>
              <a:rPr lang="ru-RU" dirty="0" err="1" smtClean="0">
                <a:latin typeface="Calibri" panose="020F0502020204030204" pitchFamily="34" charset="0"/>
                <a:ea typeface="Calibri" panose="020F0502020204030204" pitchFamily="34" charset="0"/>
                <a:cs typeface="Times New Roman" panose="02020603050405020304" pitchFamily="18" charset="0"/>
              </a:rPr>
              <a:t>елның </a:t>
            </a:r>
            <a:r>
              <a:rPr lang="ru-RU" dirty="0" smtClean="0">
                <a:latin typeface="Calibri" panose="020F0502020204030204" pitchFamily="34" charset="0"/>
                <a:ea typeface="Calibri" panose="020F0502020204030204" pitchFamily="34" charset="0"/>
                <a:cs typeface="Times New Roman" panose="02020603050405020304" pitchFamily="18" charset="0"/>
              </a:rPr>
              <a:t>10 </a:t>
            </a:r>
            <a:r>
              <a:rPr lang="ru-RU" dirty="0" err="1" smtClean="0">
                <a:latin typeface="Calibri" panose="020F0502020204030204" pitchFamily="34" charset="0"/>
                <a:ea typeface="Calibri" panose="020F0502020204030204" pitchFamily="34" charset="0"/>
                <a:cs typeface="Times New Roman" panose="02020603050405020304" pitchFamily="18" charset="0"/>
              </a:rPr>
              <a:t>июленнән </a:t>
            </a:r>
            <a:r>
              <a:rPr lang="ru-RU" dirty="0" smtClean="0">
                <a:latin typeface="Calibri" panose="020F0502020204030204" pitchFamily="34" charset="0"/>
                <a:ea typeface="Calibri" panose="020F0502020204030204" pitchFamily="34" charset="0"/>
                <a:cs typeface="Times New Roman" panose="02020603050405020304" pitchFamily="18" charset="0"/>
              </a:rPr>
              <a:t>10 </a:t>
            </a:r>
            <a:r>
              <a:rPr lang="ru-RU" dirty="0" err="1" smtClean="0">
                <a:latin typeface="Calibri" panose="020F0502020204030204" pitchFamily="34" charset="0"/>
                <a:ea typeface="Calibri" panose="020F0502020204030204" pitchFamily="34" charset="0"/>
                <a:cs typeface="Times New Roman" panose="02020603050405020304" pitchFamily="18" charset="0"/>
              </a:rPr>
              <a:t>декабренә кадәр чорда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оешма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социаль</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дип</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танылган</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(209-ФЗ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ның </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24.1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статьясының </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3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бүлеге</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һәм </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КУЭ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субъектлары</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Бердәм реестрына</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smtClean="0">
                <a:effectLst/>
                <a:latin typeface="Calibri" panose="020F0502020204030204" pitchFamily="34" charset="0"/>
                <a:ea typeface="Calibri" panose="020F0502020204030204" pitchFamily="34" charset="0"/>
                <a:cs typeface="Times New Roman" panose="02020603050405020304" pitchFamily="18" charset="0"/>
              </a:rPr>
              <a:t>кертелгән булу</a:t>
            </a:r>
            <a:r>
              <a:rPr lang="ru-RU" sz="18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dirty="0" smtClean="0">
                <a:latin typeface="Calibri" panose="020F0502020204030204" pitchFamily="34" charset="0"/>
                <a:ea typeface="Calibri" panose="020F0502020204030204" pitchFamily="34" charset="0"/>
                <a:cs typeface="Times New Roman" panose="02020603050405020304" pitchFamily="18" charset="0"/>
              </a:rPr>
              <a:t>КУЭ </a:t>
            </a:r>
            <a:r>
              <a:rPr lang="ru-RU" dirty="0" err="1" smtClean="0">
                <a:latin typeface="Calibri" panose="020F0502020204030204" pitchFamily="34" charset="0"/>
                <a:ea typeface="Calibri" panose="020F0502020204030204" pitchFamily="34" charset="0"/>
                <a:cs typeface="Times New Roman" panose="02020603050405020304" pitchFamily="18" charset="0"/>
              </a:rPr>
              <a:t>субъектының Эшкуарлыкка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ярдәм итү үзәгенең</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Социаль</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өлкә инновацияләр үзәгенең </a:t>
            </a:r>
            <a:r>
              <a:rPr lang="ru-RU" dirty="0" smtClean="0">
                <a:latin typeface="Calibri" panose="020F0502020204030204" pitchFamily="34" charset="0"/>
                <a:ea typeface="Calibri" panose="020F0502020204030204" pitchFamily="34" charset="0"/>
                <a:cs typeface="Times New Roman" panose="02020603050405020304" pitchFamily="18" charset="0"/>
              </a:rPr>
              <a:t>яки Кече </a:t>
            </a:r>
            <a:r>
              <a:rPr lang="ru-RU" dirty="0" err="1" smtClean="0">
                <a:latin typeface="Calibri" panose="020F0502020204030204" pitchFamily="34" charset="0"/>
                <a:ea typeface="Calibri" panose="020F0502020204030204" pitchFamily="34" charset="0"/>
                <a:cs typeface="Times New Roman" panose="02020603050405020304" pitchFamily="18" charset="0"/>
              </a:rPr>
              <a:t>һәм урта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эшкуарлык</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корпорациясенең укыту</a:t>
            </a:r>
            <a:r>
              <a:rPr lang="ru-RU" dirty="0" smtClean="0">
                <a:latin typeface="Calibri" panose="020F0502020204030204" pitchFamily="34" charset="0"/>
                <a:ea typeface="Calibri" panose="020F0502020204030204" pitchFamily="34" charset="0"/>
                <a:cs typeface="Times New Roman" panose="02020603050405020304" pitchFamily="18" charset="0"/>
              </a:rPr>
              <a:t> яки акселерация </a:t>
            </a:r>
            <a:r>
              <a:rPr lang="ru-RU" dirty="0" err="1" smtClean="0">
                <a:latin typeface="Calibri" panose="020F0502020204030204" pitchFamily="34" charset="0"/>
                <a:ea typeface="Calibri" panose="020F0502020204030204" pitchFamily="34" charset="0"/>
                <a:cs typeface="Times New Roman" panose="02020603050405020304" pitchFamily="18" charset="0"/>
              </a:rPr>
              <a:t>программасы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кысаларында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укулар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узган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булуы</a:t>
            </a:r>
            <a:r>
              <a:rPr lang="ru-RU" dirty="0" smtClean="0">
                <a:latin typeface="Calibri" panose="020F0502020204030204" pitchFamily="34"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проектны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гамәлгә ашыруга</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каралган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чыгымнар</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күләменең кимендә </a:t>
            </a:r>
            <a:r>
              <a:rPr lang="ru-RU" dirty="0" smtClean="0">
                <a:latin typeface="Calibri" panose="020F0502020204030204" pitchFamily="34" charset="0"/>
                <a:ea typeface="Calibri" panose="020F0502020204030204" pitchFamily="34" charset="0"/>
                <a:cs typeface="Times New Roman" panose="02020603050405020304" pitchFamily="18" charset="0"/>
              </a:rPr>
              <a:t>25 % </a:t>
            </a:r>
            <a:r>
              <a:rPr lang="ru-RU" dirty="0" err="1" smtClean="0">
                <a:latin typeface="Calibri" panose="020F0502020204030204" pitchFamily="34" charset="0"/>
                <a:ea typeface="Calibri" panose="020F0502020204030204" pitchFamily="34" charset="0"/>
                <a:cs typeface="Times New Roman" panose="02020603050405020304" pitchFamily="18" charset="0"/>
              </a:rPr>
              <a:t>ын</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финанслашуны</a:t>
            </a:r>
            <a:r>
              <a:rPr lang="ru-RU" dirty="0" smtClean="0">
                <a:latin typeface="Calibri" panose="020F0502020204030204" pitchFamily="34" charset="0"/>
                <a:ea typeface="Calibri" panose="020F0502020204030204" pitchFamily="34" charset="0"/>
                <a:cs typeface="Times New Roman" panose="02020603050405020304" pitchFamily="18" charset="0"/>
              </a:rPr>
              <a:t> </a:t>
            </a:r>
            <a:r>
              <a:rPr lang="ru-RU" dirty="0" err="1" smtClean="0">
                <a:latin typeface="Calibri" panose="020F0502020204030204" pitchFamily="34" charset="0"/>
                <a:ea typeface="Calibri" panose="020F0502020204030204" pitchFamily="34" charset="0"/>
                <a:cs typeface="Times New Roman" panose="02020603050405020304" pitchFamily="18" charset="0"/>
              </a:rPr>
              <a:t>тәэмин итәргә</a:t>
            </a:r>
            <a:r>
              <a:rPr lang="ru-RU" dirty="0" smtClean="0">
                <a:latin typeface="Calibri" panose="020F0502020204030204" pitchFamily="34" charset="0"/>
                <a:ea typeface="Calibri" panose="020F0502020204030204" pitchFamily="34" charset="0"/>
                <a:cs typeface="Times New Roman" panose="02020603050405020304" pitchFamily="18" charset="0"/>
              </a:rPr>
              <a:t>.</a:t>
            </a:r>
            <a:endParaRPr lang="ru-RU" dirty="0"/>
          </a:p>
        </p:txBody>
      </p:sp>
      <p:sp>
        <p:nvSpPr>
          <p:cNvPr id="3" name="TextBox 2">
            <a:extLst>
              <a:ext uri="{FF2B5EF4-FFF2-40B4-BE49-F238E27FC236}">
                <a16:creationId xmlns:a16="http://schemas.microsoft.com/office/drawing/2014/main" xmlns="" id="{85D3F3D6-77B9-4082-9DB8-76D67BE662D6}"/>
              </a:ext>
            </a:extLst>
          </p:cNvPr>
          <p:cNvSpPr txBox="1"/>
          <p:nvPr/>
        </p:nvSpPr>
        <p:spPr>
          <a:xfrm>
            <a:off x="12947650" y="2781033"/>
            <a:ext cx="5562599" cy="646331"/>
          </a:xfrm>
          <a:prstGeom prst="rect">
            <a:avLst/>
          </a:prstGeom>
          <a:noFill/>
        </p:spPr>
        <p:txBody>
          <a:bodyPr wrap="square" rtlCol="0">
            <a:spAutoFit/>
          </a:bodyPr>
          <a:lstStyle/>
          <a:p>
            <a:pPr algn="ctr"/>
            <a:r>
              <a:rPr lang="ru-RU" b="1" spc="-5" dirty="0" smtClean="0">
                <a:solidFill>
                  <a:srgbClr val="1D1D1B"/>
                </a:solidFill>
                <a:latin typeface="Calibri" panose="020F0502020204030204" pitchFamily="34" charset="0"/>
              </a:rPr>
              <a:t>25 ЯШЬКӘ КАДӘРГЕ, ӘЛЕГЕ ЯШЬНЕ ДӘ КЕРТЕП, ЯШЬ ЭШКУАРЛАРГА ГРАНТ ЯРДӘМЕ</a:t>
            </a:r>
            <a:endParaRPr lang="ru-RU" dirty="0"/>
          </a:p>
        </p:txBody>
      </p:sp>
      <p:sp>
        <p:nvSpPr>
          <p:cNvPr id="13" name="object 3">
            <a:extLst>
              <a:ext uri="{FF2B5EF4-FFF2-40B4-BE49-F238E27FC236}">
                <a16:creationId xmlns:a16="http://schemas.microsoft.com/office/drawing/2014/main" xmlns="" id="{58488FB7-9D4E-429F-BE18-9074D5C16B31}"/>
              </a:ext>
            </a:extLst>
          </p:cNvPr>
          <p:cNvSpPr txBox="1">
            <a:spLocks/>
          </p:cNvSpPr>
          <p:nvPr/>
        </p:nvSpPr>
        <p:spPr>
          <a:xfrm>
            <a:off x="2233855" y="2717271"/>
            <a:ext cx="717550" cy="842010"/>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20</a:t>
            </a:r>
            <a:endParaRPr lang="ru-RU" sz="5350" kern="0" dirty="0"/>
          </a:p>
        </p:txBody>
      </p:sp>
      <p:sp>
        <p:nvSpPr>
          <p:cNvPr id="14" name="object 3">
            <a:extLst>
              <a:ext uri="{FF2B5EF4-FFF2-40B4-BE49-F238E27FC236}">
                <a16:creationId xmlns:a16="http://schemas.microsoft.com/office/drawing/2014/main" xmlns="" id="{75C905D2-B5BA-414F-B5DA-DD0B29F6EE78}"/>
              </a:ext>
            </a:extLst>
          </p:cNvPr>
          <p:cNvSpPr txBox="1">
            <a:spLocks/>
          </p:cNvSpPr>
          <p:nvPr/>
        </p:nvSpPr>
        <p:spPr>
          <a:xfrm>
            <a:off x="12305663" y="2717271"/>
            <a:ext cx="717550" cy="842010"/>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21</a:t>
            </a:r>
            <a:endParaRPr lang="ru-RU" sz="5350" kern="0" dirty="0"/>
          </a:p>
        </p:txBody>
      </p:sp>
      <p:sp>
        <p:nvSpPr>
          <p:cNvPr id="15" name="TextBox 14">
            <a:extLst>
              <a:ext uri="{FF2B5EF4-FFF2-40B4-BE49-F238E27FC236}">
                <a16:creationId xmlns:a16="http://schemas.microsoft.com/office/drawing/2014/main" xmlns="" id="{10971A5F-2CEC-44F8-B23F-BE33549A1452}"/>
              </a:ext>
            </a:extLst>
          </p:cNvPr>
          <p:cNvSpPr txBox="1"/>
          <p:nvPr/>
        </p:nvSpPr>
        <p:spPr>
          <a:xfrm>
            <a:off x="3167064" y="2951128"/>
            <a:ext cx="5715000" cy="369332"/>
          </a:xfrm>
          <a:prstGeom prst="rect">
            <a:avLst/>
          </a:prstGeom>
          <a:noFill/>
        </p:spPr>
        <p:txBody>
          <a:bodyPr wrap="square" rtlCol="0">
            <a:spAutoFit/>
          </a:bodyPr>
          <a:lstStyle/>
          <a:p>
            <a:pPr algn="ctr"/>
            <a:r>
              <a:rPr lang="ru-RU" b="1" spc="-80" dirty="0" smtClean="0">
                <a:solidFill>
                  <a:srgbClr val="1D1D1B"/>
                </a:solidFill>
                <a:cs typeface="Calibri"/>
              </a:rPr>
              <a:t>СОЦИАЛЬ ПРЕДПРИЯТИЕЛӘРГӘ ГРАНТ ЯРДӘМЕ</a:t>
            </a:r>
            <a:endParaRPr lang="ru-RU" dirty="0"/>
          </a:p>
        </p:txBody>
      </p:sp>
    </p:spTree>
    <p:extLst>
      <p:ext uri="{BB962C8B-B14F-4D97-AF65-F5344CB8AC3E}">
        <p14:creationId xmlns:p14="http://schemas.microsoft.com/office/powerpoint/2010/main" xmlns="" val="4249045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50624" y="2889963"/>
            <a:ext cx="5760720" cy="3142615"/>
          </a:xfrm>
          <a:custGeom>
            <a:avLst/>
            <a:gdLst/>
            <a:ahLst/>
            <a:cxnLst/>
            <a:rect l="l" t="t" r="r" b="b"/>
            <a:pathLst>
              <a:path w="5760720" h="3142615">
                <a:moveTo>
                  <a:pt x="5760304" y="209"/>
                </a:moveTo>
                <a:lnTo>
                  <a:pt x="518410" y="209"/>
                </a:lnTo>
                <a:lnTo>
                  <a:pt x="-15" y="518610"/>
                </a:lnTo>
                <a:lnTo>
                  <a:pt x="-15" y="3142490"/>
                </a:lnTo>
                <a:lnTo>
                  <a:pt x="5241776" y="3142490"/>
                </a:lnTo>
                <a:lnTo>
                  <a:pt x="5760304" y="2624089"/>
                </a:lnTo>
                <a:lnTo>
                  <a:pt x="5760304" y="209"/>
                </a:lnTo>
                <a:close/>
              </a:path>
            </a:pathLst>
          </a:custGeom>
          <a:solidFill>
            <a:srgbClr val="FFFFFF"/>
          </a:solidFill>
        </p:spPr>
        <p:txBody>
          <a:bodyPr wrap="square" lIns="0" tIns="0" rIns="0" bIns="0" rtlCol="0"/>
          <a:lstStyle/>
          <a:p>
            <a:endParaRPr/>
          </a:p>
        </p:txBody>
      </p:sp>
      <p:sp>
        <p:nvSpPr>
          <p:cNvPr id="3" name="object 3"/>
          <p:cNvSpPr txBox="1"/>
          <p:nvPr/>
        </p:nvSpPr>
        <p:spPr>
          <a:xfrm>
            <a:off x="4848243" y="3150975"/>
            <a:ext cx="3989362" cy="641458"/>
          </a:xfrm>
          <a:prstGeom prst="rect">
            <a:avLst/>
          </a:prstGeom>
        </p:spPr>
        <p:txBody>
          <a:bodyPr vert="horz" wrap="square" lIns="0" tIns="1270" rIns="0" bIns="0" rtlCol="0">
            <a:spAutoFit/>
          </a:bodyPr>
          <a:lstStyle/>
          <a:p>
            <a:pPr marL="12700" marR="5080" algn="ctr">
              <a:lnSpc>
                <a:spcPct val="103600"/>
              </a:lnSpc>
              <a:spcBef>
                <a:spcPts val="10"/>
              </a:spcBef>
            </a:pPr>
            <a:r>
              <a:rPr lang="ru-RU" sz="2000" b="1" dirty="0" smtClean="0">
                <a:ea typeface="Calibri" panose="020F0502020204030204" pitchFamily="34" charset="0"/>
                <a:cs typeface="Times New Roman" panose="02020603050405020304" pitchFamily="18" charset="0"/>
              </a:rPr>
              <a:t>ТЫШКЫ ИКЪТИСАДИ ЭШЧӘНЛЕККӘ ӨЙРӘТҮ</a:t>
            </a:r>
            <a:endParaRPr sz="2000" b="1" dirty="0">
              <a:cs typeface="Calibri"/>
            </a:endParaRPr>
          </a:p>
        </p:txBody>
      </p:sp>
      <p:sp>
        <p:nvSpPr>
          <p:cNvPr id="4" name="object 4"/>
          <p:cNvSpPr txBox="1">
            <a:spLocks noGrp="1"/>
          </p:cNvSpPr>
          <p:nvPr>
            <p:ph type="title"/>
          </p:nvPr>
        </p:nvSpPr>
        <p:spPr>
          <a:xfrm>
            <a:off x="4020671" y="2972543"/>
            <a:ext cx="720725" cy="836768"/>
          </a:xfrm>
          <a:prstGeom prst="rect">
            <a:avLst/>
          </a:prstGeom>
        </p:spPr>
        <p:txBody>
          <a:bodyPr vert="horz" wrap="square" lIns="0" tIns="13335" rIns="0" bIns="0" rtlCol="0">
            <a:spAutoFit/>
          </a:bodyPr>
          <a:lstStyle/>
          <a:p>
            <a:pPr marL="12700">
              <a:lnSpc>
                <a:spcPct val="100000"/>
              </a:lnSpc>
              <a:spcBef>
                <a:spcPts val="105"/>
              </a:spcBef>
            </a:pPr>
            <a:r>
              <a:rPr sz="5350" spc="20" dirty="0">
                <a:solidFill>
                  <a:srgbClr val="E84E20"/>
                </a:solidFill>
              </a:rPr>
              <a:t>2</a:t>
            </a:r>
            <a:r>
              <a:rPr lang="ru-RU" sz="5350" spc="20" dirty="0">
                <a:solidFill>
                  <a:srgbClr val="E84E20"/>
                </a:solidFill>
              </a:rPr>
              <a:t>2</a:t>
            </a:r>
            <a:endParaRPr sz="5350" dirty="0"/>
          </a:p>
        </p:txBody>
      </p:sp>
      <p:sp>
        <p:nvSpPr>
          <p:cNvPr id="5" name="object 5"/>
          <p:cNvSpPr txBox="1"/>
          <p:nvPr/>
        </p:nvSpPr>
        <p:spPr>
          <a:xfrm>
            <a:off x="3581435" y="4159759"/>
            <a:ext cx="5486400" cy="1258421"/>
          </a:xfrm>
          <a:prstGeom prst="rect">
            <a:avLst/>
          </a:prstGeom>
        </p:spPr>
        <p:txBody>
          <a:bodyPr vert="horz" wrap="square" lIns="0" tIns="1905" rIns="0" bIns="0" rtlCol="0">
            <a:spAutoFit/>
          </a:bodyPr>
          <a:lstStyle/>
          <a:p>
            <a:pPr marL="12700" marR="5080" algn="just">
              <a:lnSpc>
                <a:spcPct val="103400"/>
              </a:lnSpc>
              <a:spcBef>
                <a:spcPts val="15"/>
              </a:spcBef>
            </a:pPr>
            <a:r>
              <a:rPr lang="ru-RU" sz="2000" spc="-170" dirty="0" err="1" smtClean="0">
                <a:cs typeface="Calibri"/>
              </a:rPr>
              <a:t>Хезмәт тышкы</a:t>
            </a:r>
            <a:r>
              <a:rPr lang="ru-RU" sz="2000" spc="-170" dirty="0" smtClean="0">
                <a:cs typeface="Calibri"/>
              </a:rPr>
              <a:t> </a:t>
            </a:r>
            <a:r>
              <a:rPr lang="ru-RU" sz="2000" spc="-170" dirty="0" err="1" smtClean="0">
                <a:cs typeface="Calibri"/>
              </a:rPr>
              <a:t>икътисади</a:t>
            </a:r>
            <a:r>
              <a:rPr lang="ru-RU" sz="2000" spc="-170" dirty="0" smtClean="0">
                <a:cs typeface="Calibri"/>
              </a:rPr>
              <a:t> </a:t>
            </a:r>
            <a:r>
              <a:rPr lang="ru-RU" sz="2000" spc="-170" dirty="0" err="1" smtClean="0">
                <a:cs typeface="Calibri"/>
              </a:rPr>
              <a:t>тематикалы</a:t>
            </a:r>
            <a:r>
              <a:rPr lang="ru-RU" sz="2000" spc="-170" dirty="0" smtClean="0">
                <a:cs typeface="Calibri"/>
              </a:rPr>
              <a:t> </a:t>
            </a:r>
            <a:r>
              <a:rPr lang="ru-RU" sz="2000" spc="-170" dirty="0" err="1" smtClean="0">
                <a:cs typeface="Calibri"/>
              </a:rPr>
              <a:t>семинарларга</a:t>
            </a:r>
            <a:r>
              <a:rPr lang="ru-RU" sz="2000" spc="-170" dirty="0" smtClean="0">
                <a:cs typeface="Calibri"/>
              </a:rPr>
              <a:t> </a:t>
            </a:r>
            <a:r>
              <a:rPr lang="ru-RU" sz="2000" spc="-170" dirty="0" err="1" smtClean="0">
                <a:cs typeface="Calibri"/>
              </a:rPr>
              <a:t>һәм вебинарларга</a:t>
            </a:r>
            <a:r>
              <a:rPr lang="ru-RU" sz="2000" spc="-170" dirty="0" smtClean="0">
                <a:cs typeface="Calibri"/>
              </a:rPr>
              <a:t> </a:t>
            </a:r>
            <a:r>
              <a:rPr lang="ru-RU" sz="2000" spc="-170" dirty="0" err="1" smtClean="0">
                <a:cs typeface="Calibri"/>
              </a:rPr>
              <a:t>язылуны</a:t>
            </a:r>
            <a:r>
              <a:rPr lang="ru-RU" sz="2000" spc="-170" dirty="0" smtClean="0">
                <a:cs typeface="Calibri"/>
              </a:rPr>
              <a:t> </a:t>
            </a:r>
            <a:r>
              <a:rPr lang="ru-RU" sz="2000" spc="-170" dirty="0" err="1" smtClean="0">
                <a:cs typeface="Calibri"/>
              </a:rPr>
              <a:t>үз эченә </a:t>
            </a:r>
            <a:r>
              <a:rPr lang="ru-RU" sz="2000" spc="-170" dirty="0" smtClean="0">
                <a:cs typeface="Calibri"/>
              </a:rPr>
              <a:t>ала. </a:t>
            </a:r>
            <a:r>
              <a:rPr lang="ru-RU" sz="2000" spc="-10" dirty="0" err="1" smtClean="0">
                <a:cs typeface="Calibri"/>
              </a:rPr>
              <a:t>Чаралар</a:t>
            </a:r>
            <a:r>
              <a:rPr lang="ru-RU" sz="2000" spc="-10" dirty="0" smtClean="0">
                <a:cs typeface="Calibri"/>
              </a:rPr>
              <a:t> экспорт </a:t>
            </a:r>
            <a:r>
              <a:rPr lang="ru-RU" sz="2000" spc="-10" dirty="0" err="1" smtClean="0">
                <a:cs typeface="Calibri"/>
              </a:rPr>
              <a:t>проектының бөтен тормыш</a:t>
            </a:r>
            <a:r>
              <a:rPr lang="ru-RU" sz="2000" spc="-10" dirty="0" smtClean="0">
                <a:cs typeface="Calibri"/>
              </a:rPr>
              <a:t> </a:t>
            </a:r>
            <a:r>
              <a:rPr lang="ru-RU" sz="2000" spc="-10" dirty="0" err="1" smtClean="0">
                <a:cs typeface="Calibri"/>
              </a:rPr>
              <a:t>циклын</a:t>
            </a:r>
            <a:r>
              <a:rPr lang="ru-RU" sz="2000" spc="-10" dirty="0" smtClean="0">
                <a:cs typeface="Calibri"/>
              </a:rPr>
              <a:t> </a:t>
            </a:r>
            <a:r>
              <a:rPr lang="ru-RU" sz="2000" spc="-10" dirty="0" err="1" smtClean="0">
                <a:cs typeface="Calibri"/>
              </a:rPr>
              <a:t>җентекләп өйрәтә</a:t>
            </a:r>
            <a:r>
              <a:rPr lang="ru-RU" sz="2000" spc="-10" dirty="0" smtClean="0">
                <a:cs typeface="Calibri"/>
              </a:rPr>
              <a:t>.</a:t>
            </a:r>
            <a:endParaRPr lang="ru-RU" sz="2000" spc="-5" dirty="0">
              <a:cs typeface="Calibri"/>
            </a:endParaRPr>
          </a:p>
        </p:txBody>
      </p:sp>
      <p:sp>
        <p:nvSpPr>
          <p:cNvPr id="10" name="object 10"/>
          <p:cNvSpPr/>
          <p:nvPr/>
        </p:nvSpPr>
        <p:spPr>
          <a:xfrm>
            <a:off x="10015720" y="2889963"/>
            <a:ext cx="5754370" cy="3142615"/>
          </a:xfrm>
          <a:custGeom>
            <a:avLst/>
            <a:gdLst/>
            <a:ahLst/>
            <a:cxnLst/>
            <a:rect l="l" t="t" r="r" b="b"/>
            <a:pathLst>
              <a:path w="5754369" h="3142615">
                <a:moveTo>
                  <a:pt x="5753764" y="209"/>
                </a:moveTo>
                <a:lnTo>
                  <a:pt x="517559" y="209"/>
                </a:lnTo>
                <a:lnTo>
                  <a:pt x="-333" y="518610"/>
                </a:lnTo>
                <a:lnTo>
                  <a:pt x="-333" y="3142490"/>
                </a:lnTo>
                <a:lnTo>
                  <a:pt x="5235871" y="3142490"/>
                </a:lnTo>
                <a:lnTo>
                  <a:pt x="5753764" y="2624089"/>
                </a:lnTo>
                <a:lnTo>
                  <a:pt x="5753764" y="209"/>
                </a:lnTo>
                <a:close/>
              </a:path>
            </a:pathLst>
          </a:custGeom>
          <a:solidFill>
            <a:srgbClr val="F4E9DF"/>
          </a:solidFill>
        </p:spPr>
        <p:txBody>
          <a:bodyPr wrap="square" lIns="0" tIns="0" rIns="0" bIns="0" rtlCol="0"/>
          <a:lstStyle/>
          <a:p>
            <a:endParaRPr/>
          </a:p>
        </p:txBody>
      </p:sp>
      <p:sp>
        <p:nvSpPr>
          <p:cNvPr id="11" name="object 11"/>
          <p:cNvSpPr txBox="1"/>
          <p:nvPr/>
        </p:nvSpPr>
        <p:spPr>
          <a:xfrm>
            <a:off x="11483950" y="3191417"/>
            <a:ext cx="3711635" cy="346249"/>
          </a:xfrm>
          <a:prstGeom prst="rect">
            <a:avLst/>
          </a:prstGeom>
        </p:spPr>
        <p:txBody>
          <a:bodyPr vert="horz" wrap="square" lIns="0" tIns="38100" rIns="0" bIns="0" rtlCol="0">
            <a:spAutoFit/>
          </a:bodyPr>
          <a:lstStyle/>
          <a:p>
            <a:pPr marL="12700">
              <a:lnSpc>
                <a:spcPct val="100000"/>
              </a:lnSpc>
              <a:spcBef>
                <a:spcPts val="300"/>
              </a:spcBef>
            </a:pPr>
            <a:r>
              <a:rPr lang="tt-RU" sz="2000" b="1" dirty="0" smtClean="0"/>
              <a:t>ЧИТ ИЛ КОНТРАГЕНТЫН ЭЗЛӘҮ</a:t>
            </a:r>
            <a:endParaRPr sz="1950" dirty="0">
              <a:latin typeface="Calibri"/>
              <a:cs typeface="Calibri"/>
            </a:endParaRPr>
          </a:p>
        </p:txBody>
      </p:sp>
      <p:sp>
        <p:nvSpPr>
          <p:cNvPr id="12" name="object 12"/>
          <p:cNvSpPr txBox="1"/>
          <p:nvPr/>
        </p:nvSpPr>
        <p:spPr>
          <a:xfrm>
            <a:off x="10553700" y="3050342"/>
            <a:ext cx="717550" cy="842010"/>
          </a:xfrm>
          <a:prstGeom prst="rect">
            <a:avLst/>
          </a:prstGeom>
        </p:spPr>
        <p:txBody>
          <a:bodyPr vert="horz" wrap="square" lIns="0" tIns="13335" rIns="0" bIns="0" rtlCol="0">
            <a:spAutoFit/>
          </a:bodyPr>
          <a:lstStyle/>
          <a:p>
            <a:pPr marL="12700">
              <a:lnSpc>
                <a:spcPct val="100000"/>
              </a:lnSpc>
              <a:spcBef>
                <a:spcPts val="105"/>
              </a:spcBef>
            </a:pPr>
            <a:r>
              <a:rPr lang="ru-RU" sz="5350" b="1" spc="20" dirty="0">
                <a:solidFill>
                  <a:srgbClr val="E84E20"/>
                </a:solidFill>
                <a:latin typeface="Calibri"/>
                <a:cs typeface="Calibri"/>
              </a:rPr>
              <a:t>23</a:t>
            </a:r>
            <a:endParaRPr sz="5350" dirty="0">
              <a:latin typeface="Calibri"/>
              <a:cs typeface="Calibri"/>
            </a:endParaRPr>
          </a:p>
        </p:txBody>
      </p:sp>
      <p:sp>
        <p:nvSpPr>
          <p:cNvPr id="13" name="object 13"/>
          <p:cNvSpPr txBox="1"/>
          <p:nvPr/>
        </p:nvSpPr>
        <p:spPr>
          <a:xfrm>
            <a:off x="10198260" y="3892352"/>
            <a:ext cx="5396230" cy="1938992"/>
          </a:xfrm>
          <a:prstGeom prst="rect">
            <a:avLst/>
          </a:prstGeom>
        </p:spPr>
        <p:txBody>
          <a:bodyPr vert="horz" wrap="square" lIns="0" tIns="9525" rIns="0" bIns="0" rtlCol="0">
            <a:spAutoFit/>
          </a:bodyPr>
          <a:lstStyle/>
          <a:p>
            <a:pPr marL="12700" marR="5080" algn="just">
              <a:lnSpc>
                <a:spcPct val="107700"/>
              </a:lnSpc>
              <a:spcBef>
                <a:spcPts val="75"/>
              </a:spcBef>
            </a:pPr>
            <a:r>
              <a:rPr lang="ru-RU" sz="1950" spc="-70" dirty="0" err="1" smtClean="0">
                <a:solidFill>
                  <a:srgbClr val="1D1D1B"/>
                </a:solidFill>
                <a:cs typeface="Calibri"/>
              </a:rPr>
              <a:t>Хезмәт </a:t>
            </a:r>
            <a:r>
              <a:rPr lang="ru-RU" sz="1950" spc="-70" dirty="0" smtClean="0">
                <a:solidFill>
                  <a:srgbClr val="1D1D1B"/>
                </a:solidFill>
                <a:cs typeface="Calibri"/>
              </a:rPr>
              <a:t>коммерция </a:t>
            </a:r>
            <a:r>
              <a:rPr lang="ru-RU" sz="1950" spc="-70" dirty="0" err="1" smtClean="0">
                <a:solidFill>
                  <a:srgbClr val="1D1D1B"/>
                </a:solidFill>
                <a:cs typeface="Calibri"/>
              </a:rPr>
              <a:t>тәкъдимен формалаштыру</a:t>
            </a:r>
            <a:r>
              <a:rPr lang="ru-RU" sz="1950" spc="-70" dirty="0" smtClean="0">
                <a:solidFill>
                  <a:srgbClr val="1D1D1B"/>
                </a:solidFill>
                <a:cs typeface="Calibri"/>
              </a:rPr>
              <a:t> яки </a:t>
            </a:r>
            <a:r>
              <a:rPr lang="ru-RU" sz="1950" spc="-70" dirty="0" err="1" smtClean="0">
                <a:solidFill>
                  <a:srgbClr val="1D1D1B"/>
                </a:solidFill>
                <a:cs typeface="Calibri"/>
              </a:rPr>
              <a:t>актуальләштерүне</a:t>
            </a:r>
            <a:r>
              <a:rPr lang="ru-RU" sz="1950" spc="-70" dirty="0" smtClean="0">
                <a:solidFill>
                  <a:srgbClr val="1D1D1B"/>
                </a:solidFill>
                <a:cs typeface="Calibri"/>
              </a:rPr>
              <a:t>, </a:t>
            </a:r>
            <a:r>
              <a:rPr lang="ru-RU" sz="1950" spc="-70" dirty="0" err="1" smtClean="0">
                <a:solidFill>
                  <a:srgbClr val="1D1D1B"/>
                </a:solidFill>
                <a:cs typeface="Calibri"/>
              </a:rPr>
              <a:t>тәкъдир итү </a:t>
            </a:r>
            <a:r>
              <a:rPr lang="ru-RU" sz="1950" spc="-70" dirty="0" err="1" smtClean="0">
                <a:solidFill>
                  <a:srgbClr val="1D1D1B"/>
                </a:solidFill>
                <a:cs typeface="Calibri"/>
              </a:rPr>
              <a:t>һәм </a:t>
            </a:r>
            <a:r>
              <a:rPr lang="ru-RU" sz="1950" spc="-70" dirty="0" smtClean="0">
                <a:solidFill>
                  <a:srgbClr val="1D1D1B"/>
                </a:solidFill>
                <a:cs typeface="Calibri"/>
              </a:rPr>
              <a:t>башка </a:t>
            </a:r>
            <a:r>
              <a:rPr lang="ru-RU" sz="1950" spc="-70" dirty="0" err="1" smtClean="0">
                <a:solidFill>
                  <a:srgbClr val="1D1D1B"/>
                </a:solidFill>
                <a:cs typeface="Calibri"/>
              </a:rPr>
              <a:t>материалларны</a:t>
            </a:r>
            <a:r>
              <a:rPr lang="ru-RU" sz="1950" spc="-70" dirty="0" smtClean="0">
                <a:solidFill>
                  <a:srgbClr val="1D1D1B"/>
                </a:solidFill>
                <a:cs typeface="Calibri"/>
              </a:rPr>
              <a:t> </a:t>
            </a:r>
            <a:r>
              <a:rPr lang="ru-RU" sz="1950" spc="-70" dirty="0" err="1" smtClean="0">
                <a:solidFill>
                  <a:srgbClr val="1D1D1B"/>
                </a:solidFill>
                <a:cs typeface="Calibri"/>
              </a:rPr>
              <a:t>формалаштыруны</a:t>
            </a:r>
            <a:r>
              <a:rPr lang="ru-RU" sz="1950" spc="-70" dirty="0" smtClean="0">
                <a:solidFill>
                  <a:srgbClr val="1D1D1B"/>
                </a:solidFill>
                <a:cs typeface="Calibri"/>
              </a:rPr>
              <a:t> </a:t>
            </a:r>
            <a:r>
              <a:rPr lang="ru-RU" sz="1950" spc="-70" dirty="0" err="1" smtClean="0">
                <a:solidFill>
                  <a:srgbClr val="1D1D1B"/>
                </a:solidFill>
                <a:cs typeface="Calibri"/>
              </a:rPr>
              <a:t>һәм чит</a:t>
            </a:r>
            <a:r>
              <a:rPr lang="ru-RU" sz="1950" spc="-70" dirty="0" smtClean="0">
                <a:solidFill>
                  <a:srgbClr val="1D1D1B"/>
                </a:solidFill>
                <a:cs typeface="Calibri"/>
              </a:rPr>
              <a:t> </a:t>
            </a:r>
            <a:r>
              <a:rPr lang="ru-RU" sz="1950" spc="-70" dirty="0" err="1" smtClean="0">
                <a:solidFill>
                  <a:srgbClr val="1D1D1B"/>
                </a:solidFill>
                <a:cs typeface="Calibri"/>
              </a:rPr>
              <a:t>телгә тәрҗемә итүне</a:t>
            </a:r>
            <a:r>
              <a:rPr lang="ru-RU" sz="1950" spc="-70" dirty="0" smtClean="0">
                <a:solidFill>
                  <a:srgbClr val="1D1D1B"/>
                </a:solidFill>
                <a:cs typeface="Calibri"/>
              </a:rPr>
              <a:t>, </a:t>
            </a:r>
            <a:r>
              <a:rPr lang="ru-RU" sz="1950" spc="-70" dirty="0" err="1" smtClean="0">
                <a:solidFill>
                  <a:srgbClr val="1D1D1B"/>
                </a:solidFill>
                <a:cs typeface="Calibri"/>
              </a:rPr>
              <a:t>чит</a:t>
            </a:r>
            <a:r>
              <a:rPr lang="ru-RU" sz="1950" spc="-70" dirty="0" smtClean="0">
                <a:solidFill>
                  <a:srgbClr val="1D1D1B"/>
                </a:solidFill>
                <a:cs typeface="Calibri"/>
              </a:rPr>
              <a:t> ил </a:t>
            </a:r>
            <a:r>
              <a:rPr lang="ru-RU" sz="1950" spc="-70" dirty="0" err="1" smtClean="0">
                <a:solidFill>
                  <a:srgbClr val="1D1D1B"/>
                </a:solidFill>
                <a:cs typeface="Calibri"/>
              </a:rPr>
              <a:t>сатып</a:t>
            </a:r>
            <a:r>
              <a:rPr lang="ru-RU" sz="1950" spc="-70" dirty="0" smtClean="0">
                <a:solidFill>
                  <a:srgbClr val="1D1D1B"/>
                </a:solidFill>
                <a:cs typeface="Calibri"/>
              </a:rPr>
              <a:t> </a:t>
            </a:r>
            <a:r>
              <a:rPr lang="ru-RU" sz="1950" spc="-70" dirty="0" err="1" smtClean="0">
                <a:solidFill>
                  <a:srgbClr val="1D1D1B"/>
                </a:solidFill>
                <a:cs typeface="Calibri"/>
              </a:rPr>
              <a:t>алучысын</a:t>
            </a:r>
            <a:r>
              <a:rPr lang="ru-RU" sz="1950" spc="-70" dirty="0" smtClean="0">
                <a:solidFill>
                  <a:srgbClr val="1D1D1B"/>
                </a:solidFill>
                <a:cs typeface="Calibri"/>
              </a:rPr>
              <a:t> </a:t>
            </a:r>
            <a:r>
              <a:rPr lang="ru-RU" sz="1950" spc="-70" dirty="0" err="1" smtClean="0">
                <a:solidFill>
                  <a:srgbClr val="1D1D1B"/>
                </a:solidFill>
                <a:cs typeface="Calibri"/>
              </a:rPr>
              <a:t>эзләүне һәм сайлап</a:t>
            </a:r>
            <a:r>
              <a:rPr lang="ru-RU" sz="1950" spc="-70" dirty="0" smtClean="0">
                <a:solidFill>
                  <a:srgbClr val="1D1D1B"/>
                </a:solidFill>
                <a:cs typeface="Calibri"/>
              </a:rPr>
              <a:t> </a:t>
            </a:r>
            <a:r>
              <a:rPr lang="ru-RU" sz="1950" spc="-70" dirty="0" err="1" smtClean="0">
                <a:solidFill>
                  <a:srgbClr val="1D1D1B"/>
                </a:solidFill>
                <a:cs typeface="Calibri"/>
              </a:rPr>
              <a:t>алуны</a:t>
            </a:r>
            <a:r>
              <a:rPr lang="ru-RU" sz="1950" spc="-70" dirty="0" smtClean="0">
                <a:solidFill>
                  <a:srgbClr val="1D1D1B"/>
                </a:solidFill>
                <a:cs typeface="Calibri"/>
              </a:rPr>
              <a:t>, </a:t>
            </a:r>
            <a:r>
              <a:rPr lang="ru-RU" sz="1950" spc="-70" dirty="0" err="1" smtClean="0">
                <a:solidFill>
                  <a:srgbClr val="1D1D1B"/>
                </a:solidFill>
                <a:cs typeface="Calibri"/>
              </a:rPr>
              <a:t>шулай</a:t>
            </a:r>
            <a:r>
              <a:rPr lang="ru-RU" sz="1950" spc="-70" dirty="0" smtClean="0">
                <a:solidFill>
                  <a:srgbClr val="1D1D1B"/>
                </a:solidFill>
                <a:cs typeface="Calibri"/>
              </a:rPr>
              <a:t> </a:t>
            </a:r>
            <a:r>
              <a:rPr lang="ru-RU" sz="1950" spc="-70" dirty="0" err="1" smtClean="0">
                <a:solidFill>
                  <a:srgbClr val="1D1D1B"/>
                </a:solidFill>
                <a:cs typeface="Calibri"/>
              </a:rPr>
              <a:t>ук</a:t>
            </a:r>
            <a:r>
              <a:rPr lang="ru-RU" sz="1950" spc="-70" dirty="0" smtClean="0">
                <a:solidFill>
                  <a:srgbClr val="1D1D1B"/>
                </a:solidFill>
                <a:cs typeface="Calibri"/>
              </a:rPr>
              <a:t> </a:t>
            </a:r>
            <a:r>
              <a:rPr lang="ru-RU" sz="1950" spc="-70" dirty="0" err="1" smtClean="0">
                <a:solidFill>
                  <a:srgbClr val="1D1D1B"/>
                </a:solidFill>
                <a:cs typeface="Calibri"/>
              </a:rPr>
              <a:t>сөйләшү процессын</a:t>
            </a:r>
            <a:r>
              <a:rPr lang="ru-RU" sz="1950" spc="-70" dirty="0" smtClean="0">
                <a:solidFill>
                  <a:srgbClr val="1D1D1B"/>
                </a:solidFill>
                <a:cs typeface="Calibri"/>
              </a:rPr>
              <a:t> </a:t>
            </a:r>
            <a:r>
              <a:rPr lang="ru-RU" sz="1950" spc="-70" dirty="0" err="1" smtClean="0">
                <a:solidFill>
                  <a:srgbClr val="1D1D1B"/>
                </a:solidFill>
                <a:cs typeface="Calibri"/>
              </a:rPr>
              <a:t>алып</a:t>
            </a:r>
            <a:r>
              <a:rPr lang="ru-RU" sz="1950" spc="-70" dirty="0" smtClean="0">
                <a:solidFill>
                  <a:srgbClr val="1D1D1B"/>
                </a:solidFill>
                <a:cs typeface="Calibri"/>
              </a:rPr>
              <a:t> </a:t>
            </a:r>
            <a:r>
              <a:rPr lang="ru-RU" sz="1950" spc="-70" dirty="0" err="1" smtClean="0">
                <a:solidFill>
                  <a:srgbClr val="1D1D1B"/>
                </a:solidFill>
                <a:cs typeface="Calibri"/>
              </a:rPr>
              <a:t>баруда</a:t>
            </a:r>
            <a:r>
              <a:rPr lang="ru-RU" sz="1950" spc="-70" dirty="0" smtClean="0">
                <a:solidFill>
                  <a:srgbClr val="1D1D1B"/>
                </a:solidFill>
                <a:cs typeface="Calibri"/>
              </a:rPr>
              <a:t> </a:t>
            </a:r>
            <a:r>
              <a:rPr lang="ru-RU" sz="1950" spc="-70" dirty="0" err="1" smtClean="0">
                <a:solidFill>
                  <a:srgbClr val="1D1D1B"/>
                </a:solidFill>
                <a:cs typeface="Calibri"/>
              </a:rPr>
              <a:t>ярдәмне үз эченә </a:t>
            </a:r>
            <a:r>
              <a:rPr lang="ru-RU" sz="1950" spc="-70" dirty="0" smtClean="0">
                <a:solidFill>
                  <a:srgbClr val="1D1D1B"/>
                </a:solidFill>
                <a:cs typeface="Calibri"/>
              </a:rPr>
              <a:t>ала.</a:t>
            </a:r>
            <a:endParaRPr sz="1950" dirty="0">
              <a:latin typeface="Calibri"/>
              <a:cs typeface="Calibri"/>
            </a:endParaRPr>
          </a:p>
        </p:txBody>
      </p:sp>
      <p:sp>
        <p:nvSpPr>
          <p:cNvPr id="19" name="object 19"/>
          <p:cNvSpPr/>
          <p:nvPr/>
        </p:nvSpPr>
        <p:spPr>
          <a:xfrm>
            <a:off x="3513862" y="6558553"/>
            <a:ext cx="5754370" cy="3142615"/>
          </a:xfrm>
          <a:custGeom>
            <a:avLst/>
            <a:gdLst/>
            <a:ahLst/>
            <a:cxnLst/>
            <a:rect l="l" t="t" r="r" b="b"/>
            <a:pathLst>
              <a:path w="5754370" h="3142615">
                <a:moveTo>
                  <a:pt x="5753887" y="119"/>
                </a:moveTo>
                <a:lnTo>
                  <a:pt x="518698" y="119"/>
                </a:lnTo>
                <a:lnTo>
                  <a:pt x="-83" y="518774"/>
                </a:lnTo>
                <a:lnTo>
                  <a:pt x="-83" y="3142527"/>
                </a:lnTo>
                <a:lnTo>
                  <a:pt x="5235105" y="3142527"/>
                </a:lnTo>
                <a:lnTo>
                  <a:pt x="5753887" y="2624126"/>
                </a:lnTo>
                <a:lnTo>
                  <a:pt x="5753887" y="119"/>
                </a:lnTo>
                <a:close/>
              </a:path>
            </a:pathLst>
          </a:custGeom>
          <a:solidFill>
            <a:srgbClr val="EBDED0"/>
          </a:solidFill>
        </p:spPr>
        <p:txBody>
          <a:bodyPr wrap="square" lIns="0" tIns="0" rIns="0" bIns="0" rtlCol="0"/>
          <a:lstStyle/>
          <a:p>
            <a:endParaRPr lang="ru-RU" dirty="0"/>
          </a:p>
        </p:txBody>
      </p:sp>
      <p:sp>
        <p:nvSpPr>
          <p:cNvPr id="20" name="object 20"/>
          <p:cNvSpPr txBox="1"/>
          <p:nvPr/>
        </p:nvSpPr>
        <p:spPr>
          <a:xfrm>
            <a:off x="3844742" y="6629596"/>
            <a:ext cx="717550" cy="841375"/>
          </a:xfrm>
          <a:prstGeom prst="rect">
            <a:avLst/>
          </a:prstGeom>
        </p:spPr>
        <p:txBody>
          <a:bodyPr vert="horz" wrap="square" lIns="0" tIns="12700" rIns="0" bIns="0" rtlCol="0">
            <a:spAutoFit/>
          </a:bodyPr>
          <a:lstStyle/>
          <a:p>
            <a:pPr marL="12700">
              <a:lnSpc>
                <a:spcPct val="100000"/>
              </a:lnSpc>
              <a:spcBef>
                <a:spcPts val="100"/>
              </a:spcBef>
            </a:pPr>
            <a:r>
              <a:rPr lang="ru-RU" sz="5350" b="1" spc="20" dirty="0">
                <a:solidFill>
                  <a:srgbClr val="E84E20"/>
                </a:solidFill>
                <a:latin typeface="Calibri"/>
                <a:cs typeface="Calibri"/>
              </a:rPr>
              <a:t>24</a:t>
            </a:r>
            <a:endParaRPr sz="5350" dirty="0">
              <a:latin typeface="Calibri"/>
              <a:cs typeface="Calibri"/>
            </a:endParaRPr>
          </a:p>
        </p:txBody>
      </p:sp>
      <p:sp>
        <p:nvSpPr>
          <p:cNvPr id="24" name="object 24"/>
          <p:cNvSpPr/>
          <p:nvPr/>
        </p:nvSpPr>
        <p:spPr>
          <a:xfrm>
            <a:off x="0" y="0"/>
            <a:ext cx="3035935" cy="3035935"/>
          </a:xfrm>
          <a:custGeom>
            <a:avLst/>
            <a:gdLst/>
            <a:ahLst/>
            <a:cxnLst/>
            <a:rect l="l" t="t" r="r" b="b"/>
            <a:pathLst>
              <a:path w="3035935" h="3035935">
                <a:moveTo>
                  <a:pt x="3035350" y="286"/>
                </a:moveTo>
                <a:lnTo>
                  <a:pt x="0" y="286"/>
                </a:lnTo>
                <a:lnTo>
                  <a:pt x="0" y="3036017"/>
                </a:lnTo>
                <a:lnTo>
                  <a:pt x="3035350" y="286"/>
                </a:lnTo>
                <a:close/>
              </a:path>
            </a:pathLst>
          </a:custGeom>
          <a:solidFill>
            <a:srgbClr val="E84E20"/>
          </a:solidFill>
        </p:spPr>
        <p:txBody>
          <a:bodyPr wrap="square" lIns="0" tIns="0" rIns="0" bIns="0" rtlCol="0"/>
          <a:lstStyle/>
          <a:p>
            <a:endParaRPr/>
          </a:p>
        </p:txBody>
      </p:sp>
      <p:sp>
        <p:nvSpPr>
          <p:cNvPr id="29" name="object 29"/>
          <p:cNvSpPr/>
          <p:nvPr/>
        </p:nvSpPr>
        <p:spPr>
          <a:xfrm>
            <a:off x="17065752" y="8271985"/>
            <a:ext cx="3035935" cy="3035935"/>
          </a:xfrm>
          <a:custGeom>
            <a:avLst/>
            <a:gdLst/>
            <a:ahLst/>
            <a:cxnLst/>
            <a:rect l="l" t="t" r="r" b="b"/>
            <a:pathLst>
              <a:path w="3035934" h="3035934">
                <a:moveTo>
                  <a:pt x="3035172" y="76"/>
                </a:moveTo>
                <a:lnTo>
                  <a:pt x="-431" y="3035402"/>
                </a:lnTo>
                <a:lnTo>
                  <a:pt x="3035172" y="3035402"/>
                </a:lnTo>
                <a:lnTo>
                  <a:pt x="3035172" y="76"/>
                </a:lnTo>
                <a:close/>
              </a:path>
            </a:pathLst>
          </a:custGeom>
          <a:solidFill>
            <a:srgbClr val="E84E20"/>
          </a:solidFill>
        </p:spPr>
        <p:txBody>
          <a:bodyPr wrap="square" lIns="0" tIns="0" rIns="0" bIns="0" rtlCol="0"/>
          <a:lstStyle/>
          <a:p>
            <a:endParaRPr/>
          </a:p>
        </p:txBody>
      </p:sp>
      <p:sp>
        <p:nvSpPr>
          <p:cNvPr id="30" name="object 30"/>
          <p:cNvSpPr txBox="1"/>
          <p:nvPr/>
        </p:nvSpPr>
        <p:spPr>
          <a:xfrm>
            <a:off x="3351952" y="976985"/>
            <a:ext cx="15913735" cy="1534795"/>
          </a:xfrm>
          <a:prstGeom prst="rect">
            <a:avLst/>
          </a:prstGeom>
        </p:spPr>
        <p:txBody>
          <a:bodyPr vert="horz" wrap="square" lIns="0" tIns="10160" rIns="0" bIns="0" rtlCol="0">
            <a:spAutoFit/>
          </a:bodyPr>
          <a:lstStyle/>
          <a:p>
            <a:pPr marL="5944235" marR="5080" indent="-5932170">
              <a:lnSpc>
                <a:spcPct val="100200"/>
              </a:lnSpc>
              <a:spcBef>
                <a:spcPts val="80"/>
              </a:spcBef>
            </a:pPr>
            <a:r>
              <a:rPr lang="ru-RU" sz="4950" b="1" spc="-10" dirty="0" smtClean="0">
                <a:solidFill>
                  <a:srgbClr val="FFFFFF"/>
                </a:solidFill>
                <a:cs typeface="Calibri"/>
              </a:rPr>
              <a:t>ЭКСПОРТ ЮНӘЛЕШЛЕ ОЕШМАЛАР ӨЧЕН ЯРДӘМ </a:t>
            </a:r>
            <a:r>
              <a:rPr lang="ru-RU" sz="4950" b="1" spc="-10" dirty="0" smtClean="0">
                <a:solidFill>
                  <a:srgbClr val="FFFFFF"/>
                </a:solidFill>
                <a:cs typeface="Calibri"/>
              </a:rPr>
              <a:t>ЧАРАЛАРЫ</a:t>
            </a:r>
            <a:endParaRPr sz="4950" dirty="0">
              <a:latin typeface="Calibri"/>
              <a:cs typeface="Calibri"/>
            </a:endParaRPr>
          </a:p>
        </p:txBody>
      </p:sp>
      <p:sp>
        <p:nvSpPr>
          <p:cNvPr id="31" name="object 31"/>
          <p:cNvSpPr txBox="1"/>
          <p:nvPr/>
        </p:nvSpPr>
        <p:spPr>
          <a:xfrm>
            <a:off x="1026336" y="10007346"/>
            <a:ext cx="2201545" cy="503921"/>
          </a:xfrm>
          <a:prstGeom prst="rect">
            <a:avLst/>
          </a:prstGeom>
        </p:spPr>
        <p:txBody>
          <a:bodyPr vert="horz" wrap="square" lIns="0" tIns="11430"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lang="ru-RU" sz="1950" dirty="0">
              <a:cs typeface="Calibri"/>
            </a:endParaRPr>
          </a:p>
        </p:txBody>
      </p:sp>
      <p:sp>
        <p:nvSpPr>
          <p:cNvPr id="32" name="object 5">
            <a:extLst>
              <a:ext uri="{FF2B5EF4-FFF2-40B4-BE49-F238E27FC236}">
                <a16:creationId xmlns:a16="http://schemas.microsoft.com/office/drawing/2014/main" xmlns="" id="{A3C07B67-CBAD-44BB-97E9-4D2DBDDF5D50}"/>
              </a:ext>
            </a:extLst>
          </p:cNvPr>
          <p:cNvSpPr txBox="1"/>
          <p:nvPr/>
        </p:nvSpPr>
        <p:spPr>
          <a:xfrm>
            <a:off x="3638081" y="7478341"/>
            <a:ext cx="5486399" cy="1535933"/>
          </a:xfrm>
          <a:prstGeom prst="rect">
            <a:avLst/>
          </a:prstGeom>
        </p:spPr>
        <p:txBody>
          <a:bodyPr vert="horz" wrap="square" lIns="0" tIns="1905" rIns="0" bIns="0" rtlCol="0">
            <a:spAutoFit/>
          </a:bodyPr>
          <a:lstStyle/>
          <a:p>
            <a:pPr marL="12700" marR="5080" algn="just">
              <a:lnSpc>
                <a:spcPct val="103400"/>
              </a:lnSpc>
              <a:spcBef>
                <a:spcPts val="15"/>
              </a:spcBef>
            </a:pPr>
            <a:r>
              <a:rPr lang="ru-RU" sz="1950" spc="-170" dirty="0" err="1" smtClean="0">
                <a:cs typeface="Calibri"/>
              </a:rPr>
              <a:t>Әлеге хезмәт </a:t>
            </a:r>
            <a:r>
              <a:rPr lang="ru-RU" sz="1950" spc="-170" dirty="0" err="1" smtClean="0">
                <a:cs typeface="Calibri"/>
              </a:rPr>
              <a:t>контрактка</a:t>
            </a:r>
            <a:r>
              <a:rPr lang="ru-RU" sz="1950" spc="-170" dirty="0" smtClean="0">
                <a:cs typeface="Calibri"/>
              </a:rPr>
              <a:t> </a:t>
            </a:r>
            <a:r>
              <a:rPr lang="ru-RU" sz="1950" spc="-170" dirty="0" err="1" smtClean="0">
                <a:cs typeface="Calibri"/>
              </a:rPr>
              <a:t>хокукый</a:t>
            </a:r>
            <a:r>
              <a:rPr lang="ru-RU" sz="1950" spc="-170" dirty="0" smtClean="0">
                <a:cs typeface="Calibri"/>
              </a:rPr>
              <a:t> </a:t>
            </a:r>
            <a:r>
              <a:rPr lang="ru-RU" sz="1950" spc="-170" dirty="0" smtClean="0">
                <a:cs typeface="Calibri"/>
              </a:rPr>
              <a:t>экспертиза </a:t>
            </a:r>
            <a:r>
              <a:rPr lang="ru-RU" sz="1950" spc="-170" dirty="0" err="1" smtClean="0">
                <a:cs typeface="Calibri"/>
              </a:rPr>
              <a:t>үткәрүне</a:t>
            </a:r>
            <a:r>
              <a:rPr lang="ru-RU" sz="1950" spc="-170" dirty="0" smtClean="0">
                <a:cs typeface="Calibri"/>
              </a:rPr>
              <a:t>/ экспорт контракты </a:t>
            </a:r>
            <a:r>
              <a:rPr lang="ru-RU" sz="1950" spc="-170" dirty="0" err="1" smtClean="0">
                <a:cs typeface="Calibri"/>
              </a:rPr>
              <a:t>проектын</a:t>
            </a:r>
            <a:r>
              <a:rPr lang="ru-RU" sz="1950" spc="-170" dirty="0" smtClean="0">
                <a:cs typeface="Calibri"/>
              </a:rPr>
              <a:t> </a:t>
            </a:r>
            <a:r>
              <a:rPr lang="ru-RU" sz="1950" spc="-170" dirty="0" err="1" smtClean="0">
                <a:cs typeface="Calibri"/>
              </a:rPr>
              <a:t>әзерләүне</a:t>
            </a:r>
            <a:r>
              <a:rPr lang="ru-RU" sz="1950" spc="-170" dirty="0" smtClean="0">
                <a:cs typeface="Calibri"/>
              </a:rPr>
              <a:t>, таможня </a:t>
            </a:r>
            <a:r>
              <a:rPr lang="ru-RU" sz="1950" spc="-170" dirty="0" err="1" smtClean="0">
                <a:cs typeface="Calibri"/>
              </a:rPr>
              <a:t>процедураларын</a:t>
            </a:r>
            <a:r>
              <a:rPr lang="ru-RU" sz="1950" spc="-170" dirty="0" smtClean="0">
                <a:cs typeface="Calibri"/>
              </a:rPr>
              <a:t> узу </a:t>
            </a:r>
            <a:r>
              <a:rPr lang="ru-RU" sz="1950" spc="-170" dirty="0" err="1" smtClean="0">
                <a:cs typeface="Calibri"/>
              </a:rPr>
              <a:t>кысаларында</a:t>
            </a:r>
            <a:r>
              <a:rPr lang="ru-RU" sz="1950" spc="-170" dirty="0" smtClean="0">
                <a:cs typeface="Calibri"/>
              </a:rPr>
              <a:t> </a:t>
            </a:r>
            <a:r>
              <a:rPr lang="ru-RU" sz="1950" spc="-170" dirty="0" err="1" smtClean="0">
                <a:cs typeface="Calibri"/>
              </a:rPr>
              <a:t>документлар</a:t>
            </a:r>
            <a:r>
              <a:rPr lang="ru-RU" sz="1950" spc="-170" dirty="0" smtClean="0">
                <a:cs typeface="Calibri"/>
              </a:rPr>
              <a:t> </a:t>
            </a:r>
            <a:r>
              <a:rPr lang="ru-RU" sz="1950" spc="-170" dirty="0" err="1" smtClean="0">
                <a:cs typeface="Calibri"/>
              </a:rPr>
              <a:t>рәсмиләштерүдә ярдәм итүне</a:t>
            </a:r>
            <a:r>
              <a:rPr lang="ru-RU" sz="1950" spc="-170" dirty="0" smtClean="0">
                <a:cs typeface="Calibri"/>
              </a:rPr>
              <a:t>, </a:t>
            </a:r>
            <a:r>
              <a:rPr lang="ru-RU" sz="1950" spc="-170" dirty="0" err="1" smtClean="0">
                <a:cs typeface="Calibri"/>
              </a:rPr>
              <a:t>салым</a:t>
            </a:r>
            <a:r>
              <a:rPr lang="ru-RU" sz="1950" spc="-170" dirty="0" smtClean="0">
                <a:cs typeface="Calibri"/>
              </a:rPr>
              <a:t> салу </a:t>
            </a:r>
            <a:r>
              <a:rPr lang="ru-RU" sz="1950" spc="-170" dirty="0" err="1" smtClean="0">
                <a:cs typeface="Calibri"/>
              </a:rPr>
              <a:t>һәм </a:t>
            </a:r>
            <a:r>
              <a:rPr lang="ru-RU" sz="1950" spc="-170" dirty="0" smtClean="0">
                <a:cs typeface="Calibri"/>
              </a:rPr>
              <a:t>валюта </a:t>
            </a:r>
            <a:r>
              <a:rPr lang="ru-RU" sz="1950" spc="-170" dirty="0" err="1" smtClean="0">
                <a:cs typeface="Calibri"/>
              </a:rPr>
              <a:t>җайга салуын</a:t>
            </a:r>
            <a:r>
              <a:rPr lang="ru-RU" sz="1950" spc="-170" dirty="0" smtClean="0">
                <a:cs typeface="Calibri"/>
              </a:rPr>
              <a:t> </a:t>
            </a:r>
            <a:r>
              <a:rPr lang="ru-RU" sz="1950" spc="-170" dirty="0" err="1" smtClean="0">
                <a:cs typeface="Calibri"/>
              </a:rPr>
              <a:t>һәм валюта</a:t>
            </a:r>
            <a:r>
              <a:rPr lang="ru-RU" sz="1950" spc="-170" dirty="0" smtClean="0">
                <a:cs typeface="Calibri"/>
              </a:rPr>
              <a:t> </a:t>
            </a:r>
            <a:r>
              <a:rPr lang="ru-RU" sz="1950" spc="-170" dirty="0" err="1" smtClean="0">
                <a:cs typeface="Calibri"/>
              </a:rPr>
              <a:t>контролен</a:t>
            </a:r>
            <a:r>
              <a:rPr lang="ru-RU" sz="1950" spc="-170" dirty="0" smtClean="0">
                <a:cs typeface="Calibri"/>
              </a:rPr>
              <a:t> </a:t>
            </a:r>
            <a:r>
              <a:rPr lang="ru-RU" sz="1950" spc="-170" dirty="0" err="1" smtClean="0">
                <a:cs typeface="Calibri"/>
              </a:rPr>
              <a:t>үтәү мәсьәләләре буенча</a:t>
            </a:r>
            <a:r>
              <a:rPr lang="ru-RU" sz="1950" spc="-170" dirty="0" smtClean="0">
                <a:cs typeface="Calibri"/>
              </a:rPr>
              <a:t> консультация </a:t>
            </a:r>
            <a:r>
              <a:rPr lang="ru-RU" sz="1950" spc="-170" dirty="0" err="1" smtClean="0">
                <a:cs typeface="Calibri"/>
              </a:rPr>
              <a:t>бирүне үз эченә </a:t>
            </a:r>
            <a:r>
              <a:rPr lang="ru-RU" sz="1950" spc="-170" dirty="0" smtClean="0">
                <a:cs typeface="Calibri"/>
              </a:rPr>
              <a:t>ала.</a:t>
            </a:r>
            <a:endParaRPr sz="1950" dirty="0">
              <a:latin typeface="Calibri"/>
              <a:cs typeface="Calibri"/>
            </a:endParaRPr>
          </a:p>
        </p:txBody>
      </p:sp>
      <p:sp>
        <p:nvSpPr>
          <p:cNvPr id="14" name="TextBox 13">
            <a:extLst>
              <a:ext uri="{FF2B5EF4-FFF2-40B4-BE49-F238E27FC236}">
                <a16:creationId xmlns:a16="http://schemas.microsoft.com/office/drawing/2014/main" xmlns="" id="{E3F6C66D-0A94-4169-838E-FEDB5E7F1F74}"/>
              </a:ext>
            </a:extLst>
          </p:cNvPr>
          <p:cNvSpPr txBox="1"/>
          <p:nvPr/>
        </p:nvSpPr>
        <p:spPr>
          <a:xfrm>
            <a:off x="4797081" y="6776468"/>
            <a:ext cx="4254837" cy="400110"/>
          </a:xfrm>
          <a:prstGeom prst="rect">
            <a:avLst/>
          </a:prstGeom>
          <a:noFill/>
        </p:spPr>
        <p:txBody>
          <a:bodyPr wrap="square" rtlCol="0">
            <a:spAutoFit/>
          </a:bodyPr>
          <a:lstStyle/>
          <a:p>
            <a:pPr algn="ctr"/>
            <a:r>
              <a:rPr lang="ru-RU" sz="2000" b="1" dirty="0" smtClean="0">
                <a:latin typeface="Calibri" panose="020F0502020204030204" pitchFamily="34" charset="0"/>
                <a:ea typeface="Calibri" panose="020F0502020204030204" pitchFamily="34" charset="0"/>
                <a:cs typeface="Times New Roman" panose="02020603050405020304" pitchFamily="18" charset="0"/>
              </a:rPr>
              <a:t>ЭКСПОРТ КОНТРАКТЫНА ЯРДӘМ ИТҮ</a:t>
            </a:r>
            <a:endParaRPr lang="ru-RU" dirty="0"/>
          </a:p>
        </p:txBody>
      </p:sp>
      <p:sp>
        <p:nvSpPr>
          <p:cNvPr id="7" name="object 19">
            <a:extLst>
              <a:ext uri="{FF2B5EF4-FFF2-40B4-BE49-F238E27FC236}">
                <a16:creationId xmlns:a16="http://schemas.microsoft.com/office/drawing/2014/main" xmlns="" id="{01BFC656-D622-9A2F-5076-1EDF262A8DA0}"/>
              </a:ext>
            </a:extLst>
          </p:cNvPr>
          <p:cNvSpPr/>
          <p:nvPr/>
        </p:nvSpPr>
        <p:spPr>
          <a:xfrm>
            <a:off x="9985636" y="6537112"/>
            <a:ext cx="5754370" cy="3142615"/>
          </a:xfrm>
          <a:custGeom>
            <a:avLst/>
            <a:gdLst/>
            <a:ahLst/>
            <a:cxnLst/>
            <a:rect l="l" t="t" r="r" b="b"/>
            <a:pathLst>
              <a:path w="5754370" h="3142615">
                <a:moveTo>
                  <a:pt x="5753887" y="119"/>
                </a:moveTo>
                <a:lnTo>
                  <a:pt x="518698" y="119"/>
                </a:lnTo>
                <a:lnTo>
                  <a:pt x="-83" y="518774"/>
                </a:lnTo>
                <a:lnTo>
                  <a:pt x="-83" y="3142527"/>
                </a:lnTo>
                <a:lnTo>
                  <a:pt x="5235105" y="3142527"/>
                </a:lnTo>
                <a:lnTo>
                  <a:pt x="5753887" y="2624126"/>
                </a:lnTo>
                <a:lnTo>
                  <a:pt x="5753887" y="119"/>
                </a:lnTo>
                <a:close/>
              </a:path>
            </a:pathLst>
          </a:custGeom>
          <a:solidFill>
            <a:srgbClr val="EBDED0"/>
          </a:solidFill>
        </p:spPr>
        <p:txBody>
          <a:bodyPr wrap="square" lIns="0" tIns="0" rIns="0" bIns="0" rtlCol="0"/>
          <a:lstStyle/>
          <a:p>
            <a:endParaRPr lang="ru-RU" dirty="0"/>
          </a:p>
        </p:txBody>
      </p:sp>
      <p:sp>
        <p:nvSpPr>
          <p:cNvPr id="18" name="object 20">
            <a:extLst>
              <a:ext uri="{FF2B5EF4-FFF2-40B4-BE49-F238E27FC236}">
                <a16:creationId xmlns:a16="http://schemas.microsoft.com/office/drawing/2014/main" xmlns="" id="{C4168B62-7C2E-E986-DE8C-12AB5147645C}"/>
              </a:ext>
            </a:extLst>
          </p:cNvPr>
          <p:cNvSpPr txBox="1"/>
          <p:nvPr/>
        </p:nvSpPr>
        <p:spPr>
          <a:xfrm>
            <a:off x="10370798" y="6538079"/>
            <a:ext cx="717550" cy="841375"/>
          </a:xfrm>
          <a:prstGeom prst="rect">
            <a:avLst/>
          </a:prstGeom>
        </p:spPr>
        <p:txBody>
          <a:bodyPr vert="horz" wrap="square" lIns="0" tIns="12700" rIns="0" bIns="0" rtlCol="0">
            <a:spAutoFit/>
          </a:bodyPr>
          <a:lstStyle/>
          <a:p>
            <a:pPr marL="12700">
              <a:lnSpc>
                <a:spcPct val="100000"/>
              </a:lnSpc>
              <a:spcBef>
                <a:spcPts val="100"/>
              </a:spcBef>
            </a:pPr>
            <a:r>
              <a:rPr lang="ru-RU" sz="5350" b="1" spc="20" dirty="0">
                <a:solidFill>
                  <a:srgbClr val="E84E20"/>
                </a:solidFill>
                <a:latin typeface="Calibri"/>
                <a:cs typeface="Calibri"/>
              </a:rPr>
              <a:t>25</a:t>
            </a:r>
            <a:endParaRPr sz="5350" dirty="0">
              <a:latin typeface="Calibri"/>
              <a:cs typeface="Calibri"/>
            </a:endParaRPr>
          </a:p>
        </p:txBody>
      </p:sp>
      <p:sp>
        <p:nvSpPr>
          <p:cNvPr id="21" name="object 5">
            <a:extLst>
              <a:ext uri="{FF2B5EF4-FFF2-40B4-BE49-F238E27FC236}">
                <a16:creationId xmlns:a16="http://schemas.microsoft.com/office/drawing/2014/main" xmlns="" id="{8D97C99B-3A10-2F48-54C2-A069D8C9EA1E}"/>
              </a:ext>
            </a:extLst>
          </p:cNvPr>
          <p:cNvSpPr txBox="1"/>
          <p:nvPr/>
        </p:nvSpPr>
        <p:spPr>
          <a:xfrm>
            <a:off x="10123488" y="7732727"/>
            <a:ext cx="5572164" cy="1879874"/>
          </a:xfrm>
          <a:prstGeom prst="rect">
            <a:avLst/>
          </a:prstGeom>
        </p:spPr>
        <p:txBody>
          <a:bodyPr vert="horz" wrap="square" lIns="0" tIns="1905" rIns="0" bIns="0" rtlCol="0">
            <a:spAutoFit/>
          </a:bodyPr>
          <a:lstStyle/>
          <a:p>
            <a:pPr marL="12700" marR="5080" lvl="0" algn="just">
              <a:lnSpc>
                <a:spcPct val="101499"/>
              </a:lnSpc>
              <a:spcBef>
                <a:spcPts val="90"/>
              </a:spcBef>
              <a:defRPr/>
            </a:pPr>
            <a:r>
              <a:rPr lang="ru-RU" sz="2000" kern="0" spc="10" dirty="0" err="1" smtClean="0">
                <a:solidFill>
                  <a:srgbClr val="1D1D1B"/>
                </a:solidFill>
                <a:cs typeface="Muller Medium"/>
              </a:rPr>
              <a:t>Әлеге хезмәт </a:t>
            </a:r>
            <a:r>
              <a:rPr lang="ru-RU" sz="2000" kern="0" spc="10" dirty="0" smtClean="0">
                <a:solidFill>
                  <a:srgbClr val="1D1D1B"/>
                </a:solidFill>
                <a:cs typeface="Muller Medium"/>
              </a:rPr>
              <a:t>Россия </a:t>
            </a:r>
            <a:r>
              <a:rPr lang="ru-RU" sz="2000" kern="0" spc="10" dirty="0" err="1" smtClean="0">
                <a:solidFill>
                  <a:srgbClr val="1D1D1B"/>
                </a:solidFill>
                <a:cs typeface="Muller Medium"/>
              </a:rPr>
              <a:t>Федерациясе</a:t>
            </a:r>
            <a:r>
              <a:rPr lang="ru-RU" sz="2000" kern="0" spc="10" dirty="0" smtClean="0">
                <a:solidFill>
                  <a:srgbClr val="1D1D1B"/>
                </a:solidFill>
                <a:cs typeface="Muller Medium"/>
              </a:rPr>
              <a:t> </a:t>
            </a:r>
            <a:r>
              <a:rPr lang="ru-RU" sz="2000" kern="0" spc="10" dirty="0" err="1" smtClean="0">
                <a:solidFill>
                  <a:srgbClr val="1D1D1B"/>
                </a:solidFill>
                <a:cs typeface="Muller Medium"/>
              </a:rPr>
              <a:t>чикләренә кадәр продукцияне</a:t>
            </a:r>
            <a:r>
              <a:rPr lang="ru-RU" sz="2000" kern="0" spc="10" dirty="0" smtClean="0">
                <a:solidFill>
                  <a:srgbClr val="1D1D1B"/>
                </a:solidFill>
                <a:cs typeface="Muller Medium"/>
              </a:rPr>
              <a:t> </a:t>
            </a:r>
            <a:r>
              <a:rPr lang="ru-RU" sz="2000" kern="0" spc="10" dirty="0" err="1" smtClean="0">
                <a:solidFill>
                  <a:srgbClr val="1D1D1B"/>
                </a:solidFill>
                <a:cs typeface="Muller Medium"/>
              </a:rPr>
              <a:t>ташуны</a:t>
            </a:r>
            <a:r>
              <a:rPr lang="ru-RU" sz="2000" kern="0" spc="10" dirty="0" smtClean="0">
                <a:solidFill>
                  <a:srgbClr val="1D1D1B"/>
                </a:solidFill>
                <a:cs typeface="Muller Medium"/>
              </a:rPr>
              <a:t> </a:t>
            </a:r>
            <a:r>
              <a:rPr lang="ru-RU" sz="2000" kern="0" spc="10" dirty="0" err="1" smtClean="0">
                <a:solidFill>
                  <a:srgbClr val="1D1D1B"/>
                </a:solidFill>
                <a:cs typeface="Muller Medium"/>
              </a:rPr>
              <a:t>оештыруда</a:t>
            </a:r>
            <a:r>
              <a:rPr lang="ru-RU" sz="2000" kern="0" spc="10" dirty="0" smtClean="0">
                <a:solidFill>
                  <a:srgbClr val="1D1D1B"/>
                </a:solidFill>
                <a:cs typeface="Muller Medium"/>
              </a:rPr>
              <a:t> </a:t>
            </a:r>
            <a:r>
              <a:rPr lang="ru-RU" sz="2000" kern="0" spc="10" dirty="0" err="1" smtClean="0">
                <a:solidFill>
                  <a:srgbClr val="1D1D1B"/>
                </a:solidFill>
                <a:cs typeface="Muller Medium"/>
              </a:rPr>
              <a:t>һәм тормышка</a:t>
            </a:r>
            <a:r>
              <a:rPr lang="ru-RU" sz="2000" kern="0" spc="10" dirty="0" smtClean="0">
                <a:solidFill>
                  <a:srgbClr val="1D1D1B"/>
                </a:solidFill>
                <a:cs typeface="Muller Medium"/>
              </a:rPr>
              <a:t> </a:t>
            </a:r>
            <a:r>
              <a:rPr lang="ru-RU" sz="2000" kern="0" spc="10" dirty="0" err="1" smtClean="0">
                <a:solidFill>
                  <a:srgbClr val="1D1D1B"/>
                </a:solidFill>
                <a:cs typeface="Muller Medium"/>
              </a:rPr>
              <a:t>ашыруда</a:t>
            </a:r>
            <a:r>
              <a:rPr lang="ru-RU" sz="2000" kern="0" spc="10" dirty="0" smtClean="0">
                <a:solidFill>
                  <a:srgbClr val="1D1D1B"/>
                </a:solidFill>
                <a:cs typeface="Muller Medium"/>
              </a:rPr>
              <a:t> </a:t>
            </a:r>
            <a:r>
              <a:rPr lang="ru-RU" sz="2000" kern="0" spc="10" dirty="0" err="1" smtClean="0">
                <a:solidFill>
                  <a:srgbClr val="1D1D1B"/>
                </a:solidFill>
                <a:cs typeface="Muller Medium"/>
              </a:rPr>
              <a:t>ярдәм итүне үз эченә </a:t>
            </a:r>
            <a:r>
              <a:rPr lang="ru-RU" sz="2000" kern="0" spc="10" dirty="0" smtClean="0">
                <a:solidFill>
                  <a:srgbClr val="1D1D1B"/>
                </a:solidFill>
                <a:cs typeface="Muller Medium"/>
              </a:rPr>
              <a:t>ала.</a:t>
            </a:r>
            <a:endParaRPr lang="ru-RU" sz="2000" dirty="0">
              <a:solidFill>
                <a:srgbClr val="000000"/>
              </a:solidFill>
              <a:ea typeface="Calibri" panose="020F0502020204030204" pitchFamily="34" charset="0"/>
            </a:endParaRPr>
          </a:p>
          <a:p>
            <a:pPr marL="12700" marR="5080" algn="just">
              <a:lnSpc>
                <a:spcPct val="101499"/>
              </a:lnSpc>
              <a:spcBef>
                <a:spcPts val="90"/>
              </a:spcBef>
            </a:pPr>
            <a:r>
              <a:rPr lang="ru-RU" sz="2000" spc="-25" dirty="0" err="1" smtClean="0">
                <a:solidFill>
                  <a:srgbClr val="1D1D1B"/>
                </a:solidFill>
                <a:cs typeface="Calibri"/>
              </a:rPr>
              <a:t>Хезмәт чыгымнарның </a:t>
            </a:r>
            <a:r>
              <a:rPr lang="ru-RU" sz="2000" spc="-25" dirty="0" smtClean="0">
                <a:solidFill>
                  <a:srgbClr val="1D1D1B"/>
                </a:solidFill>
                <a:cs typeface="Calibri"/>
              </a:rPr>
              <a:t>80 % </a:t>
            </a:r>
            <a:r>
              <a:rPr lang="ru-RU" sz="2000" spc="-25" dirty="0" err="1" smtClean="0">
                <a:solidFill>
                  <a:srgbClr val="1D1D1B"/>
                </a:solidFill>
                <a:cs typeface="Calibri"/>
              </a:rPr>
              <a:t>ына</a:t>
            </a:r>
            <a:r>
              <a:rPr lang="ru-RU" sz="2000" spc="-25" dirty="0" smtClean="0">
                <a:solidFill>
                  <a:srgbClr val="1D1D1B"/>
                </a:solidFill>
                <a:cs typeface="Calibri"/>
              </a:rPr>
              <a:t> </a:t>
            </a:r>
            <a:r>
              <a:rPr lang="ru-RU" sz="2000" spc="-25" dirty="0" err="1" smtClean="0">
                <a:solidFill>
                  <a:srgbClr val="1D1D1B"/>
                </a:solidFill>
                <a:cs typeface="Calibri"/>
              </a:rPr>
              <a:t>кадәр</a:t>
            </a:r>
            <a:r>
              <a:rPr lang="ru-RU" sz="2000" spc="-25" dirty="0" smtClean="0">
                <a:solidFill>
                  <a:srgbClr val="1D1D1B"/>
                </a:solidFill>
                <a:cs typeface="Calibri"/>
              </a:rPr>
              <a:t>, </a:t>
            </a:r>
            <a:r>
              <a:rPr lang="ru-RU" sz="2000" spc="-25" dirty="0" err="1" smtClean="0">
                <a:solidFill>
                  <a:srgbClr val="1D1D1B"/>
                </a:solidFill>
                <a:cs typeface="Calibri"/>
              </a:rPr>
              <a:t>әмма компаниягә </a:t>
            </a:r>
            <a:r>
              <a:rPr lang="ru-RU" sz="2000" spc="-25" dirty="0" smtClean="0">
                <a:solidFill>
                  <a:srgbClr val="1D1D1B"/>
                </a:solidFill>
                <a:cs typeface="Calibri"/>
              </a:rPr>
              <a:t>500 </a:t>
            </a:r>
            <a:r>
              <a:rPr lang="ru-RU" sz="2000" spc="-25" dirty="0" err="1" smtClean="0">
                <a:solidFill>
                  <a:srgbClr val="1D1D1B"/>
                </a:solidFill>
                <a:cs typeface="Calibri"/>
              </a:rPr>
              <a:t>мең сумнан</a:t>
            </a:r>
            <a:r>
              <a:rPr lang="ru-RU" sz="2000" spc="-25" dirty="0" smtClean="0">
                <a:solidFill>
                  <a:srgbClr val="1D1D1B"/>
                </a:solidFill>
                <a:cs typeface="Calibri"/>
              </a:rPr>
              <a:t> да </a:t>
            </a:r>
            <a:r>
              <a:rPr lang="ru-RU" sz="2000" spc="-25" dirty="0" err="1" smtClean="0">
                <a:solidFill>
                  <a:srgbClr val="1D1D1B"/>
                </a:solidFill>
                <a:cs typeface="Calibri"/>
              </a:rPr>
              <a:t>артык</a:t>
            </a:r>
            <a:r>
              <a:rPr lang="ru-RU" sz="2000" spc="-25" dirty="0" smtClean="0">
                <a:solidFill>
                  <a:srgbClr val="1D1D1B"/>
                </a:solidFill>
                <a:cs typeface="Calibri"/>
              </a:rPr>
              <a:t> </a:t>
            </a:r>
            <a:r>
              <a:rPr lang="ru-RU" sz="2000" spc="-25" dirty="0" err="1" smtClean="0">
                <a:solidFill>
                  <a:srgbClr val="1D1D1B"/>
                </a:solidFill>
                <a:cs typeface="Calibri"/>
              </a:rPr>
              <a:t>булмаган</a:t>
            </a:r>
            <a:r>
              <a:rPr lang="ru-RU" sz="2000" spc="-25" dirty="0" smtClean="0">
                <a:solidFill>
                  <a:srgbClr val="1D1D1B"/>
                </a:solidFill>
                <a:cs typeface="Calibri"/>
              </a:rPr>
              <a:t> </a:t>
            </a:r>
            <a:r>
              <a:rPr lang="ru-RU" sz="2000" spc="-25" dirty="0" err="1" smtClean="0">
                <a:solidFill>
                  <a:srgbClr val="1D1D1B"/>
                </a:solidFill>
                <a:cs typeface="Calibri"/>
              </a:rPr>
              <a:t>финанслашуны</a:t>
            </a:r>
            <a:r>
              <a:rPr lang="ru-RU" sz="2000" spc="-25" dirty="0" smtClean="0">
                <a:solidFill>
                  <a:srgbClr val="1D1D1B"/>
                </a:solidFill>
                <a:cs typeface="Calibri"/>
              </a:rPr>
              <a:t> </a:t>
            </a:r>
            <a:r>
              <a:rPr lang="ru-RU" sz="2000" spc="-25" dirty="0" err="1" smtClean="0">
                <a:solidFill>
                  <a:srgbClr val="1D1D1B"/>
                </a:solidFill>
                <a:cs typeface="Calibri"/>
              </a:rPr>
              <a:t>үз эченә </a:t>
            </a:r>
            <a:r>
              <a:rPr lang="ru-RU" sz="2000" spc="-25" dirty="0" smtClean="0">
                <a:solidFill>
                  <a:srgbClr val="1D1D1B"/>
                </a:solidFill>
                <a:cs typeface="Calibri"/>
              </a:rPr>
              <a:t>ала.</a:t>
            </a:r>
            <a:endParaRPr sz="1950" dirty="0">
              <a:latin typeface="Calibri"/>
              <a:cs typeface="Calibri"/>
            </a:endParaRPr>
          </a:p>
        </p:txBody>
      </p:sp>
      <p:sp>
        <p:nvSpPr>
          <p:cNvPr id="22" name="TextBox 21">
            <a:extLst>
              <a:ext uri="{FF2B5EF4-FFF2-40B4-BE49-F238E27FC236}">
                <a16:creationId xmlns:a16="http://schemas.microsoft.com/office/drawing/2014/main" xmlns="" id="{5E8AFA2B-6A00-E520-37DE-6F8B3A49466F}"/>
              </a:ext>
            </a:extLst>
          </p:cNvPr>
          <p:cNvSpPr txBox="1"/>
          <p:nvPr/>
        </p:nvSpPr>
        <p:spPr>
          <a:xfrm>
            <a:off x="10980744" y="6698413"/>
            <a:ext cx="4714907" cy="1015663"/>
          </a:xfrm>
          <a:prstGeom prst="rect">
            <a:avLst/>
          </a:prstGeom>
          <a:noFill/>
        </p:spPr>
        <p:txBody>
          <a:bodyPr wrap="square" rtlCol="0">
            <a:spAutoFit/>
          </a:bodyPr>
          <a:lstStyle/>
          <a:p>
            <a:r>
              <a:rPr lang="ru-RU" sz="2000" b="1" dirty="0" smtClean="0">
                <a:latin typeface="Calibri" panose="020F0502020204030204" pitchFamily="34" charset="0"/>
                <a:ea typeface="Calibri" panose="020F0502020204030204" pitchFamily="34" charset="0"/>
                <a:cs typeface="Times New Roman" panose="02020603050405020304" pitchFamily="18" charset="0"/>
              </a:rPr>
              <a:t>ПРОДУКЦИЯНЕ ТРАНСПОРТ БЕЛӘН ТАШУНЫ ОЕШТЫРУДА ҺӘМ ТОРМЫШКА АШЫРУДА БУЛЫШЛЫК КҮРСӘТҮ</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3035935" cy="3035935"/>
          </a:xfrm>
          <a:custGeom>
            <a:avLst/>
            <a:gdLst/>
            <a:ahLst/>
            <a:cxnLst/>
            <a:rect l="l" t="t" r="r" b="b"/>
            <a:pathLst>
              <a:path w="3035935" h="3035935">
                <a:moveTo>
                  <a:pt x="3035350" y="286"/>
                </a:moveTo>
                <a:lnTo>
                  <a:pt x="0" y="286"/>
                </a:lnTo>
                <a:lnTo>
                  <a:pt x="0" y="3036017"/>
                </a:lnTo>
                <a:lnTo>
                  <a:pt x="3035350" y="286"/>
                </a:lnTo>
                <a:close/>
              </a:path>
            </a:pathLst>
          </a:custGeom>
          <a:solidFill>
            <a:srgbClr val="E84E20"/>
          </a:solidFill>
        </p:spPr>
        <p:txBody>
          <a:bodyPr wrap="square" lIns="0" tIns="0" rIns="0" bIns="0" rtlCol="0"/>
          <a:lstStyle/>
          <a:p>
            <a:endParaRPr/>
          </a:p>
        </p:txBody>
      </p:sp>
      <p:sp>
        <p:nvSpPr>
          <p:cNvPr id="3" name="object 3"/>
          <p:cNvSpPr/>
          <p:nvPr/>
        </p:nvSpPr>
        <p:spPr>
          <a:xfrm>
            <a:off x="9630975" y="3050064"/>
            <a:ext cx="7412400" cy="6498000"/>
          </a:xfrm>
          <a:custGeom>
            <a:avLst/>
            <a:gdLst/>
            <a:ahLst/>
            <a:cxnLst/>
            <a:rect l="l" t="t" r="r" b="b"/>
            <a:pathLst>
              <a:path w="10071100" h="7172325">
                <a:moveTo>
                  <a:pt x="10070117" y="209"/>
                </a:moveTo>
                <a:lnTo>
                  <a:pt x="907680" y="209"/>
                </a:lnTo>
                <a:lnTo>
                  <a:pt x="-219" y="1183565"/>
                </a:lnTo>
                <a:lnTo>
                  <a:pt x="-219" y="7171972"/>
                </a:lnTo>
                <a:lnTo>
                  <a:pt x="9162217" y="7171972"/>
                </a:lnTo>
                <a:lnTo>
                  <a:pt x="10070117" y="5988615"/>
                </a:lnTo>
                <a:lnTo>
                  <a:pt x="10070117" y="209"/>
                </a:lnTo>
                <a:close/>
              </a:path>
            </a:pathLst>
          </a:custGeom>
          <a:solidFill>
            <a:srgbClr val="E8D2BB"/>
          </a:solidFill>
        </p:spPr>
        <p:txBody>
          <a:bodyPr wrap="square" lIns="0" tIns="0" rIns="0" bIns="0" rtlCol="0"/>
          <a:lstStyle/>
          <a:p>
            <a:endParaRPr/>
          </a:p>
        </p:txBody>
      </p:sp>
      <p:sp>
        <p:nvSpPr>
          <p:cNvPr id="9" name="object 9"/>
          <p:cNvSpPr txBox="1"/>
          <p:nvPr/>
        </p:nvSpPr>
        <p:spPr>
          <a:xfrm>
            <a:off x="11480644" y="3350567"/>
            <a:ext cx="5329348" cy="370614"/>
          </a:xfrm>
          <a:prstGeom prst="rect">
            <a:avLst/>
          </a:prstGeom>
        </p:spPr>
        <p:txBody>
          <a:bodyPr vert="horz" wrap="square" lIns="0" tIns="69850" rIns="0" bIns="0" rtlCol="0">
            <a:spAutoFit/>
          </a:bodyPr>
          <a:lstStyle/>
          <a:p>
            <a:pPr marL="12700">
              <a:lnSpc>
                <a:spcPct val="100000"/>
              </a:lnSpc>
              <a:spcBef>
                <a:spcPts val="550"/>
              </a:spcBef>
            </a:pPr>
            <a:r>
              <a:rPr lang="ru-RU" sz="1950" b="1" spc="-15" dirty="0" smtClean="0">
                <a:cs typeface="Calibri"/>
              </a:rPr>
              <a:t>ХАЛЫКАРА КҮРГӘЗМӘЛӘРДӘ КАТНАШУ</a:t>
            </a:r>
            <a:endParaRPr sz="1950" dirty="0">
              <a:latin typeface="Calibri"/>
              <a:cs typeface="Calibri"/>
            </a:endParaRPr>
          </a:p>
        </p:txBody>
      </p:sp>
      <p:sp>
        <p:nvSpPr>
          <p:cNvPr id="10" name="object 10"/>
          <p:cNvSpPr/>
          <p:nvPr/>
        </p:nvSpPr>
        <p:spPr>
          <a:xfrm>
            <a:off x="17065752" y="8271985"/>
            <a:ext cx="3035935" cy="3035935"/>
          </a:xfrm>
          <a:custGeom>
            <a:avLst/>
            <a:gdLst/>
            <a:ahLst/>
            <a:cxnLst/>
            <a:rect l="l" t="t" r="r" b="b"/>
            <a:pathLst>
              <a:path w="3035934" h="3035934">
                <a:moveTo>
                  <a:pt x="3035172" y="76"/>
                </a:moveTo>
                <a:lnTo>
                  <a:pt x="-431" y="3035402"/>
                </a:lnTo>
                <a:lnTo>
                  <a:pt x="3035172" y="3035402"/>
                </a:lnTo>
                <a:lnTo>
                  <a:pt x="3035172" y="76"/>
                </a:lnTo>
                <a:close/>
              </a:path>
            </a:pathLst>
          </a:custGeom>
          <a:solidFill>
            <a:srgbClr val="E84E20"/>
          </a:solidFill>
        </p:spPr>
        <p:txBody>
          <a:bodyPr wrap="square" lIns="0" tIns="0" rIns="0" bIns="0" rtlCol="0"/>
          <a:lstStyle/>
          <a:p>
            <a:endParaRPr/>
          </a:p>
        </p:txBody>
      </p:sp>
      <p:sp>
        <p:nvSpPr>
          <p:cNvPr id="15" name="object 15"/>
          <p:cNvSpPr/>
          <p:nvPr/>
        </p:nvSpPr>
        <p:spPr>
          <a:xfrm>
            <a:off x="1365250" y="3050065"/>
            <a:ext cx="7412990" cy="6497160"/>
          </a:xfrm>
          <a:custGeom>
            <a:avLst/>
            <a:gdLst/>
            <a:ahLst/>
            <a:cxnLst/>
            <a:rect l="l" t="t" r="r" b="b"/>
            <a:pathLst>
              <a:path w="7208520" h="3669665">
                <a:moveTo>
                  <a:pt x="7207807" y="120"/>
                </a:moveTo>
                <a:lnTo>
                  <a:pt x="648676" y="120"/>
                </a:lnTo>
                <a:lnTo>
                  <a:pt x="-22" y="605514"/>
                </a:lnTo>
                <a:lnTo>
                  <a:pt x="-22" y="3669375"/>
                </a:lnTo>
                <a:lnTo>
                  <a:pt x="6559107" y="3669375"/>
                </a:lnTo>
                <a:lnTo>
                  <a:pt x="7207807" y="3064045"/>
                </a:lnTo>
                <a:lnTo>
                  <a:pt x="7207807" y="120"/>
                </a:lnTo>
                <a:close/>
              </a:path>
            </a:pathLst>
          </a:custGeom>
          <a:solidFill>
            <a:srgbClr val="F4E9DF"/>
          </a:solidFill>
        </p:spPr>
        <p:txBody>
          <a:bodyPr wrap="square" lIns="0" tIns="0" rIns="0" bIns="0" rtlCol="0"/>
          <a:lstStyle/>
          <a:p>
            <a:endParaRPr dirty="0"/>
          </a:p>
        </p:txBody>
      </p:sp>
      <p:sp>
        <p:nvSpPr>
          <p:cNvPr id="16" name="object 16"/>
          <p:cNvSpPr txBox="1"/>
          <p:nvPr/>
        </p:nvSpPr>
        <p:spPr>
          <a:xfrm>
            <a:off x="1922708" y="3161242"/>
            <a:ext cx="717550" cy="842010"/>
          </a:xfrm>
          <a:prstGeom prst="rect">
            <a:avLst/>
          </a:prstGeom>
        </p:spPr>
        <p:txBody>
          <a:bodyPr vert="horz" wrap="square" lIns="0" tIns="13335" rIns="0" bIns="0" rtlCol="0">
            <a:spAutoFit/>
          </a:bodyPr>
          <a:lstStyle/>
          <a:p>
            <a:pPr marL="12700">
              <a:lnSpc>
                <a:spcPct val="100000"/>
              </a:lnSpc>
              <a:spcBef>
                <a:spcPts val="105"/>
              </a:spcBef>
            </a:pPr>
            <a:r>
              <a:rPr lang="ru-RU" sz="5350" b="1" spc="20" dirty="0">
                <a:solidFill>
                  <a:srgbClr val="E84E20"/>
                </a:solidFill>
                <a:latin typeface="Calibri"/>
                <a:cs typeface="Calibri"/>
              </a:rPr>
              <a:t>26</a:t>
            </a:r>
            <a:endParaRPr sz="5350" dirty="0">
              <a:latin typeface="Calibri"/>
              <a:cs typeface="Calibri"/>
            </a:endParaRPr>
          </a:p>
        </p:txBody>
      </p:sp>
      <p:sp>
        <p:nvSpPr>
          <p:cNvPr id="17" name="object 17"/>
          <p:cNvSpPr txBox="1"/>
          <p:nvPr/>
        </p:nvSpPr>
        <p:spPr>
          <a:xfrm>
            <a:off x="1000429" y="10259714"/>
            <a:ext cx="2201545" cy="520591"/>
          </a:xfrm>
          <a:prstGeom prst="rect">
            <a:avLst/>
          </a:prstGeom>
        </p:spPr>
        <p:txBody>
          <a:bodyPr vert="horz" wrap="square" lIns="0" tIns="27939"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lang="ru-RU" sz="1950" dirty="0">
              <a:cs typeface="Calibri"/>
            </a:endParaRPr>
          </a:p>
        </p:txBody>
      </p:sp>
      <p:sp>
        <p:nvSpPr>
          <p:cNvPr id="18" name="object 18"/>
          <p:cNvSpPr txBox="1"/>
          <p:nvPr/>
        </p:nvSpPr>
        <p:spPr>
          <a:xfrm>
            <a:off x="3044824" y="3295786"/>
            <a:ext cx="5470383" cy="1511952"/>
          </a:xfrm>
          <a:prstGeom prst="rect">
            <a:avLst/>
          </a:prstGeom>
        </p:spPr>
        <p:txBody>
          <a:bodyPr vert="horz" wrap="square" lIns="0" tIns="11430" rIns="0" bIns="0" rtlCol="0">
            <a:spAutoFit/>
          </a:bodyPr>
          <a:lstStyle/>
          <a:p>
            <a:pPr marL="12700">
              <a:lnSpc>
                <a:spcPct val="100000"/>
              </a:lnSpc>
              <a:spcBef>
                <a:spcPts val="90"/>
              </a:spcBef>
            </a:pPr>
            <a:r>
              <a:rPr lang="ru-RU" sz="1950" b="1" spc="-15" dirty="0" smtClean="0">
                <a:cs typeface="Calibri"/>
              </a:rPr>
              <a:t>ПРОДУКЦИЯНЕ ҺӘМ (ЯКИ) ҖИТЕШТЕРҮ ПРОЦЕССЫН ТЫШКЫ БАЗАРЛАРДА ТОВАР ЭКСПОРТЫ ӨЧЕН КУЕЛГАН ТАЛӘПЛӘРГӘ ТУРЫ КИТЕРҮДӘ БУЛЫШУ (СТАНДАРТЛАШТЫРУ, СЕРТИФИКАЦИЯЛӘҮ, КИРӘКЛЕ РӨХСӘТЛӘР)</a:t>
            </a:r>
            <a:endParaRPr lang="ru-RU" sz="1950" b="1" spc="-15" dirty="0">
              <a:latin typeface="Calibri"/>
              <a:cs typeface="Calibri"/>
            </a:endParaRPr>
          </a:p>
        </p:txBody>
      </p:sp>
      <p:sp>
        <p:nvSpPr>
          <p:cNvPr id="19" name="object 19"/>
          <p:cNvSpPr txBox="1"/>
          <p:nvPr/>
        </p:nvSpPr>
        <p:spPr>
          <a:xfrm>
            <a:off x="1542032" y="5143046"/>
            <a:ext cx="6757418" cy="4304255"/>
          </a:xfrm>
          <a:prstGeom prst="rect">
            <a:avLst/>
          </a:prstGeom>
        </p:spPr>
        <p:txBody>
          <a:bodyPr vert="horz" wrap="square" lIns="0" tIns="9525" rIns="0" bIns="0" rtlCol="0">
            <a:spAutoFit/>
          </a:bodyPr>
          <a:lstStyle/>
          <a:p>
            <a:pPr marL="12700" marR="5080" algn="just">
              <a:lnSpc>
                <a:spcPct val="100699"/>
              </a:lnSpc>
              <a:spcBef>
                <a:spcPts val="75"/>
              </a:spcBef>
            </a:pPr>
            <a:r>
              <a:rPr lang="ru-RU" sz="1950" spc="-50" dirty="0" err="1" smtClean="0">
                <a:solidFill>
                  <a:srgbClr val="1D1D1B"/>
                </a:solidFill>
                <a:latin typeface="Calibri"/>
                <a:cs typeface="Calibri"/>
              </a:rPr>
              <a:t>Хезмәт түбәндәгеләрне үз эченә </a:t>
            </a:r>
            <a:r>
              <a:rPr lang="ru-RU" sz="1950" spc="-50" dirty="0" smtClean="0">
                <a:solidFill>
                  <a:srgbClr val="1D1D1B"/>
                </a:solidFill>
                <a:latin typeface="Calibri"/>
                <a:cs typeface="Calibri"/>
              </a:rPr>
              <a:t>ала:</a:t>
            </a:r>
            <a:endParaRPr lang="ru-RU" sz="1950" spc="-50" dirty="0">
              <a:solidFill>
                <a:srgbClr val="1D1D1B"/>
              </a:solidFill>
              <a:latin typeface="Calibri"/>
              <a:cs typeface="Calibri"/>
            </a:endParaRPr>
          </a:p>
          <a:p>
            <a:pPr marL="12700" marR="5080" algn="just">
              <a:lnSpc>
                <a:spcPct val="100699"/>
              </a:lnSpc>
              <a:spcBef>
                <a:spcPts val="75"/>
              </a:spcBef>
            </a:pPr>
            <a:r>
              <a:rPr lang="ru-RU" sz="1950" spc="-50" dirty="0">
                <a:solidFill>
                  <a:srgbClr val="1D1D1B"/>
                </a:solidFill>
                <a:latin typeface="Calibri"/>
                <a:cs typeface="Calibri"/>
              </a:rPr>
              <a:t>- </a:t>
            </a:r>
            <a:r>
              <a:rPr lang="ru-RU" sz="1950" spc="-50" dirty="0" err="1" smtClean="0">
                <a:solidFill>
                  <a:srgbClr val="1D1D1B"/>
                </a:solidFill>
                <a:cs typeface="Calibri"/>
              </a:rPr>
              <a:t>продукциянең һәм </a:t>
            </a:r>
            <a:r>
              <a:rPr lang="ru-RU" sz="1950" spc="-50" dirty="0" smtClean="0">
                <a:solidFill>
                  <a:srgbClr val="1D1D1B"/>
                </a:solidFill>
                <a:cs typeface="Calibri"/>
              </a:rPr>
              <a:t>(яки) </a:t>
            </a:r>
            <a:r>
              <a:rPr lang="ru-RU" sz="1950" spc="-50" dirty="0" err="1" smtClean="0">
                <a:solidFill>
                  <a:srgbClr val="1D1D1B"/>
                </a:solidFill>
                <a:cs typeface="Calibri"/>
              </a:rPr>
              <a:t>җитештерү процессының тышкы</a:t>
            </a:r>
            <a:r>
              <a:rPr lang="ru-RU" sz="1950" spc="-50" dirty="0" smtClean="0">
                <a:solidFill>
                  <a:srgbClr val="1D1D1B"/>
                </a:solidFill>
                <a:cs typeface="Calibri"/>
              </a:rPr>
              <a:t> </a:t>
            </a:r>
            <a:r>
              <a:rPr lang="ru-RU" sz="1950" spc="-50" dirty="0" err="1" smtClean="0">
                <a:solidFill>
                  <a:srgbClr val="1D1D1B"/>
                </a:solidFill>
                <a:cs typeface="Calibri"/>
              </a:rPr>
              <a:t>базарларда</a:t>
            </a:r>
            <a:r>
              <a:rPr lang="ru-RU" sz="1950" spc="-50" dirty="0" smtClean="0">
                <a:solidFill>
                  <a:srgbClr val="1D1D1B"/>
                </a:solidFill>
                <a:cs typeface="Calibri"/>
              </a:rPr>
              <a:t> </a:t>
            </a:r>
            <a:r>
              <a:rPr lang="ru-RU" sz="1950" spc="-50" dirty="0" err="1" smtClean="0">
                <a:solidFill>
                  <a:srgbClr val="1D1D1B"/>
                </a:solidFill>
                <a:cs typeface="Calibri"/>
              </a:rPr>
              <a:t>куела</a:t>
            </a:r>
            <a:r>
              <a:rPr lang="ru-RU" sz="1950" spc="-50" dirty="0" smtClean="0">
                <a:solidFill>
                  <a:srgbClr val="1D1D1B"/>
                </a:solidFill>
                <a:cs typeface="Calibri"/>
              </a:rPr>
              <a:t> </a:t>
            </a:r>
            <a:r>
              <a:rPr lang="ru-RU" sz="1950" spc="-50" dirty="0" err="1" smtClean="0">
                <a:solidFill>
                  <a:srgbClr val="1D1D1B"/>
                </a:solidFill>
                <a:cs typeface="Calibri"/>
              </a:rPr>
              <a:t>торган</a:t>
            </a:r>
            <a:r>
              <a:rPr lang="ru-RU" sz="1950" spc="-50" dirty="0" smtClean="0">
                <a:solidFill>
                  <a:srgbClr val="1D1D1B"/>
                </a:solidFill>
                <a:cs typeface="Calibri"/>
              </a:rPr>
              <a:t> </a:t>
            </a:r>
            <a:r>
              <a:rPr lang="ru-RU" sz="1950" spc="-50" dirty="0" err="1" smtClean="0">
                <a:solidFill>
                  <a:srgbClr val="1D1D1B"/>
                </a:solidFill>
                <a:cs typeface="Calibri"/>
              </a:rPr>
              <a:t>таләпләргә </a:t>
            </a:r>
            <a:r>
              <a:rPr lang="ru-RU" sz="1950" spc="-50" dirty="0" smtClean="0">
                <a:solidFill>
                  <a:srgbClr val="1D1D1B"/>
                </a:solidFill>
                <a:cs typeface="Calibri"/>
              </a:rPr>
              <a:t>туры </a:t>
            </a:r>
            <a:r>
              <a:rPr lang="ru-RU" sz="1950" spc="-50" dirty="0" err="1" smtClean="0">
                <a:solidFill>
                  <a:srgbClr val="1D1D1B"/>
                </a:solidFill>
                <a:cs typeface="Calibri"/>
              </a:rPr>
              <a:t>килүен бәяләү максатларында</a:t>
            </a:r>
            <a:r>
              <a:rPr lang="ru-RU" sz="1950" spc="-50" dirty="0" smtClean="0">
                <a:solidFill>
                  <a:srgbClr val="1D1D1B"/>
                </a:solidFill>
                <a:cs typeface="Calibri"/>
              </a:rPr>
              <a:t> </a:t>
            </a:r>
            <a:r>
              <a:rPr lang="ru-RU" sz="1950" spc="-50" dirty="0" err="1" smtClean="0">
                <a:solidFill>
                  <a:srgbClr val="1D1D1B"/>
                </a:solidFill>
                <a:cs typeface="Calibri"/>
              </a:rPr>
              <a:t>гамәлгә ашырыла</a:t>
            </a:r>
            <a:r>
              <a:rPr lang="ru-RU" sz="1950" spc="-50" dirty="0" smtClean="0">
                <a:solidFill>
                  <a:srgbClr val="1D1D1B"/>
                </a:solidFill>
                <a:cs typeface="Calibri"/>
              </a:rPr>
              <a:t> </a:t>
            </a:r>
            <a:r>
              <a:rPr lang="ru-RU" sz="1950" spc="-50" dirty="0" err="1" smtClean="0">
                <a:solidFill>
                  <a:srgbClr val="1D1D1B"/>
                </a:solidFill>
                <a:cs typeface="Calibri"/>
              </a:rPr>
              <a:t>торган</a:t>
            </a:r>
            <a:r>
              <a:rPr lang="ru-RU" sz="1950" spc="-50" dirty="0" smtClean="0">
                <a:solidFill>
                  <a:srgbClr val="1D1D1B"/>
                </a:solidFill>
                <a:cs typeface="Calibri"/>
              </a:rPr>
              <a:t> </a:t>
            </a:r>
            <a:r>
              <a:rPr lang="ru-RU" sz="1950" spc="-50" dirty="0" err="1" smtClean="0">
                <a:solidFill>
                  <a:srgbClr val="1D1D1B"/>
                </a:solidFill>
                <a:cs typeface="Calibri"/>
              </a:rPr>
              <a:t>эшләр </a:t>
            </a:r>
            <a:r>
              <a:rPr lang="ru-RU" sz="1950" spc="-50" dirty="0" smtClean="0">
                <a:solidFill>
                  <a:srgbClr val="1D1D1B"/>
                </a:solidFill>
                <a:cs typeface="Calibri"/>
              </a:rPr>
              <a:t>(</a:t>
            </a:r>
            <a:r>
              <a:rPr lang="ru-RU" sz="1950" spc="-50" dirty="0" err="1" smtClean="0">
                <a:solidFill>
                  <a:srgbClr val="1D1D1B"/>
                </a:solidFill>
                <a:cs typeface="Calibri"/>
              </a:rPr>
              <a:t>чаралар</a:t>
            </a:r>
            <a:r>
              <a:rPr lang="ru-RU" sz="1950" spc="-50" dirty="0" smtClean="0">
                <a:solidFill>
                  <a:srgbClr val="1D1D1B"/>
                </a:solidFill>
                <a:cs typeface="Calibri"/>
              </a:rPr>
              <a:t>) </a:t>
            </a:r>
            <a:r>
              <a:rPr lang="ru-RU" sz="1950" spc="-50" dirty="0" err="1" smtClean="0">
                <a:solidFill>
                  <a:srgbClr val="1D1D1B"/>
                </a:solidFill>
                <a:cs typeface="Calibri"/>
              </a:rPr>
              <a:t>комплексын</a:t>
            </a:r>
            <a:r>
              <a:rPr lang="ru-RU" sz="1950" spc="-50" dirty="0" smtClean="0">
                <a:solidFill>
                  <a:srgbClr val="1D1D1B"/>
                </a:solidFill>
                <a:cs typeface="Calibri"/>
              </a:rPr>
              <a:t> </a:t>
            </a:r>
            <a:r>
              <a:rPr lang="ru-RU" sz="1950" spc="-50" dirty="0" err="1" smtClean="0">
                <a:solidFill>
                  <a:srgbClr val="1D1D1B"/>
                </a:solidFill>
                <a:cs typeface="Calibri"/>
              </a:rPr>
              <a:t>алуда</a:t>
            </a:r>
            <a:r>
              <a:rPr lang="ru-RU" sz="1950" spc="-50" dirty="0" smtClean="0">
                <a:solidFill>
                  <a:srgbClr val="1D1D1B"/>
                </a:solidFill>
                <a:cs typeface="Calibri"/>
              </a:rPr>
              <a:t> кече </a:t>
            </a:r>
            <a:r>
              <a:rPr lang="ru-RU" sz="1950" spc="-50" dirty="0" err="1" smtClean="0">
                <a:solidFill>
                  <a:srgbClr val="1D1D1B"/>
                </a:solidFill>
                <a:cs typeface="Calibri"/>
              </a:rPr>
              <a:t>һәм урта</a:t>
            </a:r>
            <a:r>
              <a:rPr lang="ru-RU" sz="1950" spc="-50" dirty="0" smtClean="0">
                <a:solidFill>
                  <a:srgbClr val="1D1D1B"/>
                </a:solidFill>
                <a:cs typeface="Calibri"/>
              </a:rPr>
              <a:t> </a:t>
            </a:r>
            <a:r>
              <a:rPr lang="ru-RU" sz="1950" spc="-50" dirty="0" err="1" smtClean="0">
                <a:solidFill>
                  <a:srgbClr val="1D1D1B"/>
                </a:solidFill>
                <a:cs typeface="Calibri"/>
              </a:rPr>
              <a:t>эшкуарлык</a:t>
            </a:r>
            <a:r>
              <a:rPr lang="ru-RU" sz="1950" spc="-50" dirty="0" smtClean="0">
                <a:solidFill>
                  <a:srgbClr val="1D1D1B"/>
                </a:solidFill>
                <a:cs typeface="Calibri"/>
              </a:rPr>
              <a:t> </a:t>
            </a:r>
            <a:r>
              <a:rPr lang="ru-RU" sz="1950" spc="-50" dirty="0" err="1" smtClean="0">
                <a:solidFill>
                  <a:srgbClr val="1D1D1B"/>
                </a:solidFill>
                <a:cs typeface="Calibri"/>
              </a:rPr>
              <a:t>субъектына</a:t>
            </a:r>
            <a:r>
              <a:rPr lang="ru-RU" sz="1950" spc="-50" dirty="0" smtClean="0">
                <a:solidFill>
                  <a:srgbClr val="1D1D1B"/>
                </a:solidFill>
                <a:cs typeface="Calibri"/>
              </a:rPr>
              <a:t> </a:t>
            </a:r>
            <a:r>
              <a:rPr lang="ru-RU" sz="1950" spc="-50" dirty="0" err="1" smtClean="0">
                <a:solidFill>
                  <a:srgbClr val="1D1D1B"/>
                </a:solidFill>
                <a:cs typeface="Calibri"/>
              </a:rPr>
              <a:t>булышлык</a:t>
            </a:r>
            <a:r>
              <a:rPr lang="ru-RU" sz="1950" spc="-50" dirty="0" smtClean="0">
                <a:solidFill>
                  <a:srgbClr val="1D1D1B"/>
                </a:solidFill>
                <a:cs typeface="Calibri"/>
              </a:rPr>
              <a:t> </a:t>
            </a:r>
            <a:r>
              <a:rPr lang="ru-RU" sz="1950" spc="-50" dirty="0" err="1" smtClean="0">
                <a:solidFill>
                  <a:srgbClr val="1D1D1B"/>
                </a:solidFill>
                <a:cs typeface="Calibri"/>
              </a:rPr>
              <a:t>күрсәтү</a:t>
            </a:r>
            <a:r>
              <a:rPr lang="ru-RU" sz="1950" spc="-50" dirty="0" smtClean="0">
                <a:solidFill>
                  <a:srgbClr val="1D1D1B"/>
                </a:solidFill>
                <a:cs typeface="Calibri"/>
              </a:rPr>
              <a:t>;</a:t>
            </a:r>
            <a:endParaRPr lang="ru-RU" sz="1950" spc="-50" dirty="0">
              <a:solidFill>
                <a:srgbClr val="1D1D1B"/>
              </a:solidFill>
              <a:latin typeface="Calibri"/>
              <a:cs typeface="Calibri"/>
            </a:endParaRPr>
          </a:p>
          <a:p>
            <a:pPr marL="12700" marR="5080" algn="just">
              <a:lnSpc>
                <a:spcPct val="100699"/>
              </a:lnSpc>
              <a:spcBef>
                <a:spcPts val="75"/>
              </a:spcBef>
            </a:pPr>
            <a:r>
              <a:rPr lang="ru-RU" sz="1950" spc="-50" dirty="0">
                <a:solidFill>
                  <a:srgbClr val="1D1D1B"/>
                </a:solidFill>
                <a:latin typeface="Calibri"/>
                <a:cs typeface="Calibri"/>
              </a:rPr>
              <a:t>- </a:t>
            </a:r>
            <a:r>
              <a:rPr lang="ru-RU" sz="1950" spc="-50" dirty="0" err="1" smtClean="0">
                <a:solidFill>
                  <a:srgbClr val="1D1D1B"/>
                </a:solidFill>
                <a:cs typeface="Calibri"/>
              </a:rPr>
              <a:t>продукциягә </a:t>
            </a:r>
            <a:r>
              <a:rPr lang="ru-RU" sz="1950" spc="-50" dirty="0" smtClean="0">
                <a:solidFill>
                  <a:srgbClr val="1D1D1B"/>
                </a:solidFill>
                <a:cs typeface="Calibri"/>
              </a:rPr>
              <a:t>техник </a:t>
            </a:r>
            <a:r>
              <a:rPr lang="ru-RU" sz="1950" spc="-50" dirty="0" err="1" smtClean="0">
                <a:solidFill>
                  <a:srgbClr val="1D1D1B"/>
                </a:solidFill>
                <a:cs typeface="Calibri"/>
              </a:rPr>
              <a:t>документларны</a:t>
            </a:r>
            <a:r>
              <a:rPr lang="ru-RU" sz="1950" spc="-50" dirty="0" smtClean="0">
                <a:solidFill>
                  <a:srgbClr val="1D1D1B"/>
                </a:solidFill>
                <a:cs typeface="Calibri"/>
              </a:rPr>
              <a:t> </a:t>
            </a:r>
            <a:r>
              <a:rPr lang="ru-RU" sz="1950" spc="-50" dirty="0" err="1" smtClean="0">
                <a:solidFill>
                  <a:srgbClr val="1D1D1B"/>
                </a:solidFill>
                <a:cs typeface="Calibri"/>
              </a:rPr>
              <a:t>әзерләү </a:t>
            </a:r>
            <a:r>
              <a:rPr lang="ru-RU" sz="1950" spc="-50" dirty="0" smtClean="0">
                <a:solidFill>
                  <a:srgbClr val="1D1D1B"/>
                </a:solidFill>
                <a:cs typeface="Calibri"/>
              </a:rPr>
              <a:t>(</a:t>
            </a:r>
            <a:r>
              <a:rPr lang="ru-RU" sz="1950" spc="-50" dirty="0" err="1" smtClean="0">
                <a:solidFill>
                  <a:srgbClr val="1D1D1B"/>
                </a:solidFill>
                <a:cs typeface="Calibri"/>
              </a:rPr>
              <a:t>эшләү</a:t>
            </a:r>
            <a:r>
              <a:rPr lang="ru-RU" sz="1950" spc="-50" dirty="0" smtClean="0">
                <a:solidFill>
                  <a:srgbClr val="1D1D1B"/>
                </a:solidFill>
                <a:cs typeface="Calibri"/>
              </a:rPr>
              <a:t>, </a:t>
            </a:r>
            <a:r>
              <a:rPr lang="ru-RU" sz="1950" spc="-50" dirty="0" err="1" smtClean="0">
                <a:solidFill>
                  <a:srgbClr val="1D1D1B"/>
                </a:solidFill>
                <a:cs typeface="Calibri"/>
              </a:rPr>
              <a:t>эшләп бетерү</a:t>
            </a:r>
            <a:r>
              <a:rPr lang="ru-RU" sz="1950" spc="-50" dirty="0" smtClean="0">
                <a:solidFill>
                  <a:srgbClr val="1D1D1B"/>
                </a:solidFill>
                <a:cs typeface="Calibri"/>
              </a:rPr>
              <a:t>, </a:t>
            </a:r>
            <a:r>
              <a:rPr lang="ru-RU" sz="1950" spc="-50" dirty="0" err="1" smtClean="0">
                <a:solidFill>
                  <a:srgbClr val="1D1D1B"/>
                </a:solidFill>
                <a:cs typeface="Calibri"/>
              </a:rPr>
              <a:t>тәрҗемә итү</a:t>
            </a:r>
            <a:r>
              <a:rPr lang="ru-RU" sz="1950" spc="-50" dirty="0" smtClean="0">
                <a:solidFill>
                  <a:srgbClr val="1D1D1B"/>
                </a:solidFill>
                <a:cs typeface="Calibri"/>
              </a:rPr>
              <a:t>);</a:t>
            </a:r>
            <a:endParaRPr lang="ru-RU" sz="1950" spc="-50" dirty="0">
              <a:solidFill>
                <a:srgbClr val="1D1D1B"/>
              </a:solidFill>
              <a:latin typeface="Calibri"/>
              <a:cs typeface="Calibri"/>
            </a:endParaRPr>
          </a:p>
          <a:p>
            <a:pPr marL="12700" marR="5080" algn="just">
              <a:lnSpc>
                <a:spcPct val="100699"/>
              </a:lnSpc>
              <a:spcBef>
                <a:spcPts val="75"/>
              </a:spcBef>
              <a:buFontTx/>
              <a:buChar char="-"/>
            </a:pPr>
            <a:r>
              <a:rPr lang="ru-RU" sz="1950" spc="-50" dirty="0" err="1" smtClean="0">
                <a:solidFill>
                  <a:srgbClr val="1D1D1B"/>
                </a:solidFill>
                <a:cs typeface="Calibri"/>
              </a:rPr>
              <a:t>күрсәтелгән </a:t>
            </a:r>
            <a:r>
              <a:rPr lang="ru-RU" sz="1950" spc="-50" dirty="0" err="1" smtClean="0">
                <a:solidFill>
                  <a:srgbClr val="1D1D1B"/>
                </a:solidFill>
                <a:cs typeface="Calibri"/>
              </a:rPr>
              <a:t>таләпләргә </a:t>
            </a:r>
            <a:r>
              <a:rPr lang="ru-RU" sz="1950" spc="-50" dirty="0" smtClean="0">
                <a:solidFill>
                  <a:srgbClr val="1D1D1B"/>
                </a:solidFill>
                <a:cs typeface="Calibri"/>
              </a:rPr>
              <a:t>туры </a:t>
            </a:r>
            <a:r>
              <a:rPr lang="ru-RU" sz="1950" spc="-50" dirty="0" err="1" smtClean="0">
                <a:solidFill>
                  <a:srgbClr val="1D1D1B"/>
                </a:solidFill>
                <a:cs typeface="Calibri"/>
              </a:rPr>
              <a:t>килү </a:t>
            </a:r>
            <a:r>
              <a:rPr lang="ru-RU" sz="1950" spc="-50" dirty="0" smtClean="0">
                <a:solidFill>
                  <a:srgbClr val="1D1D1B"/>
                </a:solidFill>
                <a:cs typeface="Calibri"/>
              </a:rPr>
              <a:t>экспорт </a:t>
            </a:r>
            <a:r>
              <a:rPr lang="ru-RU" sz="1950" spc="-50" dirty="0" err="1" smtClean="0">
                <a:solidFill>
                  <a:srgbClr val="1D1D1B"/>
                </a:solidFill>
                <a:cs typeface="Calibri"/>
              </a:rPr>
              <a:t>иленең законнарында</a:t>
            </a:r>
            <a:r>
              <a:rPr lang="ru-RU" sz="1950" spc="-50" dirty="0" smtClean="0">
                <a:solidFill>
                  <a:srgbClr val="1D1D1B"/>
                </a:solidFill>
                <a:cs typeface="Calibri"/>
              </a:rPr>
              <a:t> </a:t>
            </a:r>
            <a:r>
              <a:rPr lang="ru-RU" sz="1950" spc="-50" dirty="0" err="1" smtClean="0">
                <a:solidFill>
                  <a:srgbClr val="1D1D1B"/>
                </a:solidFill>
                <a:cs typeface="Calibri"/>
              </a:rPr>
              <a:t>мәҗбүри таләбе </a:t>
            </a:r>
            <a:r>
              <a:rPr lang="ru-RU" sz="1950" spc="-50" dirty="0" smtClean="0">
                <a:solidFill>
                  <a:srgbClr val="1D1D1B"/>
                </a:solidFill>
                <a:cs typeface="Calibri"/>
              </a:rPr>
              <a:t>яки экспорт </a:t>
            </a:r>
            <a:r>
              <a:rPr lang="ru-RU" sz="1950" spc="-50" dirty="0" err="1" smtClean="0">
                <a:solidFill>
                  <a:srgbClr val="1D1D1B"/>
                </a:solidFill>
                <a:cs typeface="Calibri"/>
              </a:rPr>
              <a:t>контрактындагы</a:t>
            </a:r>
            <a:r>
              <a:rPr lang="ru-RU" sz="1950" spc="-50" dirty="0" smtClean="0">
                <a:solidFill>
                  <a:srgbClr val="1D1D1B"/>
                </a:solidFill>
                <a:cs typeface="Calibri"/>
              </a:rPr>
              <a:t> </a:t>
            </a:r>
            <a:r>
              <a:rPr lang="ru-RU" sz="1950" spc="-50" dirty="0" err="1" smtClean="0">
                <a:solidFill>
                  <a:srgbClr val="1D1D1B"/>
                </a:solidFill>
                <a:cs typeface="Calibri"/>
              </a:rPr>
              <a:t>чит</a:t>
            </a:r>
            <a:r>
              <a:rPr lang="ru-RU" sz="1950" spc="-50" dirty="0" smtClean="0">
                <a:solidFill>
                  <a:srgbClr val="1D1D1B"/>
                </a:solidFill>
                <a:cs typeface="Calibri"/>
              </a:rPr>
              <a:t> ил контрагенты </a:t>
            </a:r>
            <a:r>
              <a:rPr lang="ru-RU" sz="1950" spc="-50" dirty="0" err="1" smtClean="0">
                <a:solidFill>
                  <a:srgbClr val="1D1D1B"/>
                </a:solidFill>
                <a:cs typeface="Calibri"/>
              </a:rPr>
              <a:t>таләбе булган</a:t>
            </a:r>
            <a:r>
              <a:rPr lang="ru-RU" sz="1950" spc="-50" dirty="0" smtClean="0">
                <a:solidFill>
                  <a:srgbClr val="1D1D1B"/>
                </a:solidFill>
                <a:cs typeface="Calibri"/>
              </a:rPr>
              <a:t> </a:t>
            </a:r>
            <a:r>
              <a:rPr lang="ru-RU" sz="1950" spc="-50" dirty="0" err="1" smtClean="0">
                <a:solidFill>
                  <a:srgbClr val="1D1D1B"/>
                </a:solidFill>
                <a:cs typeface="Calibri"/>
              </a:rPr>
              <a:t>очракта</a:t>
            </a:r>
            <a:r>
              <a:rPr lang="ru-RU" sz="1950" spc="-50" dirty="0" smtClean="0">
                <a:solidFill>
                  <a:srgbClr val="1D1D1B"/>
                </a:solidFill>
                <a:cs typeface="Calibri"/>
              </a:rPr>
              <a:t> </a:t>
            </a:r>
            <a:r>
              <a:rPr lang="ru-RU" sz="1950" spc="-50" dirty="0" smtClean="0">
                <a:solidFill>
                  <a:srgbClr val="1D1D1B"/>
                </a:solidFill>
                <a:cs typeface="Calibri"/>
              </a:rPr>
              <a:t>– таможня </a:t>
            </a:r>
            <a:r>
              <a:rPr lang="ru-RU" sz="1950" spc="-50" dirty="0" err="1" smtClean="0">
                <a:solidFill>
                  <a:srgbClr val="1D1D1B"/>
                </a:solidFill>
                <a:cs typeface="Calibri"/>
              </a:rPr>
              <a:t>рәсмиләштерүе</a:t>
            </a:r>
            <a:r>
              <a:rPr lang="ru-RU" sz="1950" spc="-50" dirty="0" smtClean="0">
                <a:solidFill>
                  <a:srgbClr val="1D1D1B"/>
                </a:solidFill>
                <a:cs typeface="Calibri"/>
              </a:rPr>
              <a:t>.</a:t>
            </a:r>
            <a:endParaRPr lang="ru-RU" sz="1950" spc="-50" dirty="0">
              <a:solidFill>
                <a:srgbClr val="1D1D1B"/>
              </a:solidFill>
              <a:latin typeface="Calibri"/>
              <a:cs typeface="Calibri"/>
            </a:endParaRPr>
          </a:p>
          <a:p>
            <a:pPr marL="12700" marR="5080" algn="just">
              <a:lnSpc>
                <a:spcPct val="100699"/>
              </a:lnSpc>
              <a:spcBef>
                <a:spcPts val="75"/>
              </a:spcBef>
            </a:pPr>
            <a:r>
              <a:rPr lang="ru-RU" sz="1950" spc="-50" dirty="0" smtClean="0">
                <a:solidFill>
                  <a:srgbClr val="1D1D1B"/>
                </a:solidFill>
                <a:cs typeface="Calibri"/>
              </a:rPr>
              <a:t>	</a:t>
            </a:r>
            <a:r>
              <a:rPr lang="ru-RU" sz="1950" spc="-50" dirty="0" err="1" smtClean="0">
                <a:solidFill>
                  <a:srgbClr val="1D1D1B"/>
                </a:solidFill>
                <a:cs typeface="Calibri"/>
              </a:rPr>
              <a:t>Бу</a:t>
            </a:r>
            <a:r>
              <a:rPr lang="ru-RU" sz="1950" spc="-50" dirty="0" smtClean="0">
                <a:solidFill>
                  <a:srgbClr val="1D1D1B"/>
                </a:solidFill>
                <a:cs typeface="Calibri"/>
              </a:rPr>
              <a:t> </a:t>
            </a:r>
            <a:r>
              <a:rPr lang="ru-RU" sz="1950" spc="-50" dirty="0" err="1" smtClean="0">
                <a:solidFill>
                  <a:srgbClr val="1D1D1B"/>
                </a:solidFill>
                <a:cs typeface="Calibri"/>
              </a:rPr>
              <a:t>хезмәт </a:t>
            </a:r>
            <a:r>
              <a:rPr lang="ru-RU" sz="1950" spc="-50" dirty="0" smtClean="0">
                <a:solidFill>
                  <a:srgbClr val="1D1D1B"/>
                </a:solidFill>
                <a:cs typeface="Calibri"/>
              </a:rPr>
              <a:t>Фонд </a:t>
            </a:r>
            <a:r>
              <a:rPr lang="ru-RU" sz="1950" spc="-50" dirty="0" err="1" smtClean="0">
                <a:solidFill>
                  <a:srgbClr val="1D1D1B"/>
                </a:solidFill>
                <a:cs typeface="Calibri"/>
              </a:rPr>
              <a:t>тарафыннан</a:t>
            </a:r>
            <a:r>
              <a:rPr lang="ru-RU" sz="1950" spc="-50" dirty="0" smtClean="0">
                <a:solidFill>
                  <a:srgbClr val="1D1D1B"/>
                </a:solidFill>
                <a:cs typeface="Calibri"/>
              </a:rPr>
              <a:t> </a:t>
            </a:r>
            <a:r>
              <a:rPr lang="ru-RU" sz="1950" spc="-50" dirty="0" err="1" smtClean="0">
                <a:solidFill>
                  <a:srgbClr val="1D1D1B"/>
                </a:solidFill>
                <a:cs typeface="Calibri"/>
              </a:rPr>
              <a:t>чыгымнарның </a:t>
            </a:r>
            <a:r>
              <a:rPr lang="ru-RU" sz="1950" spc="-50" dirty="0" smtClean="0">
                <a:solidFill>
                  <a:srgbClr val="1D1D1B"/>
                </a:solidFill>
                <a:cs typeface="Calibri"/>
              </a:rPr>
              <a:t>80 % </a:t>
            </a:r>
            <a:r>
              <a:rPr lang="ru-RU" sz="1950" spc="-50" dirty="0" err="1" smtClean="0">
                <a:solidFill>
                  <a:srgbClr val="1D1D1B"/>
                </a:solidFill>
                <a:cs typeface="Calibri"/>
              </a:rPr>
              <a:t>ына</a:t>
            </a:r>
            <a:r>
              <a:rPr lang="ru-RU" sz="1950" spc="-50" dirty="0" smtClean="0">
                <a:solidFill>
                  <a:srgbClr val="1D1D1B"/>
                </a:solidFill>
                <a:cs typeface="Calibri"/>
              </a:rPr>
              <a:t> </a:t>
            </a:r>
            <a:r>
              <a:rPr lang="ru-RU" sz="1950" spc="-50" dirty="0" err="1" smtClean="0">
                <a:solidFill>
                  <a:srgbClr val="1D1D1B"/>
                </a:solidFill>
                <a:cs typeface="Calibri"/>
              </a:rPr>
              <a:t>кадәр</a:t>
            </a:r>
            <a:r>
              <a:rPr lang="ru-RU" sz="1950" spc="-50" dirty="0" smtClean="0">
                <a:solidFill>
                  <a:srgbClr val="1D1D1B"/>
                </a:solidFill>
                <a:cs typeface="Calibri"/>
              </a:rPr>
              <a:t>, </a:t>
            </a:r>
            <a:r>
              <a:rPr lang="ru-RU" sz="1950" spc="-50" dirty="0" err="1" smtClean="0">
                <a:solidFill>
                  <a:srgbClr val="1D1D1B"/>
                </a:solidFill>
                <a:cs typeface="Calibri"/>
              </a:rPr>
              <a:t>әмма компаниягә кимендә </a:t>
            </a:r>
            <a:r>
              <a:rPr lang="ru-RU" sz="1950" spc="-50" dirty="0" smtClean="0">
                <a:solidFill>
                  <a:srgbClr val="1D1D1B"/>
                </a:solidFill>
                <a:cs typeface="Calibri"/>
              </a:rPr>
              <a:t>1 </a:t>
            </a:r>
            <a:r>
              <a:rPr lang="ru-RU" sz="1950" spc="-50" dirty="0" err="1" smtClean="0">
                <a:solidFill>
                  <a:srgbClr val="1D1D1B"/>
                </a:solidFill>
                <a:cs typeface="Calibri"/>
              </a:rPr>
              <a:t>млн</a:t>
            </a:r>
            <a:r>
              <a:rPr lang="ru-RU" sz="1950" spc="-50" dirty="0" smtClean="0">
                <a:solidFill>
                  <a:srgbClr val="1D1D1B"/>
                </a:solidFill>
                <a:cs typeface="Calibri"/>
              </a:rPr>
              <a:t> </a:t>
            </a:r>
            <a:r>
              <a:rPr lang="ru-RU" sz="1950" spc="-50" dirty="0" err="1" smtClean="0">
                <a:solidFill>
                  <a:srgbClr val="1D1D1B"/>
                </a:solidFill>
                <a:cs typeface="Calibri"/>
              </a:rPr>
              <a:t>сум</a:t>
            </a:r>
            <a:r>
              <a:rPr lang="ru-RU" sz="1950" spc="-50" dirty="0" smtClean="0">
                <a:solidFill>
                  <a:srgbClr val="1D1D1B"/>
                </a:solidFill>
                <a:cs typeface="Calibri"/>
              </a:rPr>
              <a:t> </a:t>
            </a:r>
            <a:r>
              <a:rPr lang="ru-RU" sz="1950" spc="-50" dirty="0" err="1" smtClean="0">
                <a:solidFill>
                  <a:srgbClr val="1D1D1B"/>
                </a:solidFill>
                <a:cs typeface="Calibri"/>
              </a:rPr>
              <a:t>финанслашуны</a:t>
            </a:r>
            <a:r>
              <a:rPr lang="ru-RU" sz="1950" spc="-50" dirty="0" smtClean="0">
                <a:solidFill>
                  <a:srgbClr val="1D1D1B"/>
                </a:solidFill>
                <a:cs typeface="Calibri"/>
              </a:rPr>
              <a:t> </a:t>
            </a:r>
            <a:r>
              <a:rPr lang="ru-RU" sz="1950" spc="-50" dirty="0" err="1" smtClean="0">
                <a:solidFill>
                  <a:srgbClr val="1D1D1B"/>
                </a:solidFill>
                <a:cs typeface="Calibri"/>
              </a:rPr>
              <a:t>үз эченә </a:t>
            </a:r>
            <a:r>
              <a:rPr lang="ru-RU" sz="1950" spc="-50" dirty="0" smtClean="0">
                <a:solidFill>
                  <a:srgbClr val="1D1D1B"/>
                </a:solidFill>
                <a:cs typeface="Calibri"/>
              </a:rPr>
              <a:t>ала</a:t>
            </a:r>
            <a:r>
              <a:rPr sz="1950" spc="-30" smtClean="0">
                <a:latin typeface="Calibri"/>
                <a:cs typeface="Calibri"/>
              </a:rPr>
              <a:t>.</a:t>
            </a:r>
            <a:endParaRPr sz="1950" dirty="0">
              <a:latin typeface="Calibri"/>
              <a:cs typeface="Calibri"/>
            </a:endParaRPr>
          </a:p>
        </p:txBody>
      </p:sp>
      <p:sp>
        <p:nvSpPr>
          <p:cNvPr id="20" name="object 20"/>
          <p:cNvSpPr txBox="1">
            <a:spLocks noGrp="1"/>
          </p:cNvSpPr>
          <p:nvPr>
            <p:ph type="title"/>
          </p:nvPr>
        </p:nvSpPr>
        <p:spPr>
          <a:xfrm>
            <a:off x="3179999" y="904724"/>
            <a:ext cx="15862300" cy="1534795"/>
          </a:xfrm>
          <a:prstGeom prst="rect">
            <a:avLst/>
          </a:prstGeom>
        </p:spPr>
        <p:txBody>
          <a:bodyPr vert="horz" wrap="square" lIns="0" tIns="10160" rIns="0" bIns="0" rtlCol="0">
            <a:spAutoFit/>
          </a:bodyPr>
          <a:lstStyle/>
          <a:p>
            <a:pPr marL="5944235" marR="5080" indent="-5932170">
              <a:lnSpc>
                <a:spcPct val="100200"/>
              </a:lnSpc>
              <a:spcBef>
                <a:spcPts val="80"/>
              </a:spcBef>
            </a:pPr>
            <a:r>
              <a:rPr lang="ru-RU" spc="-10" dirty="0" smtClean="0"/>
              <a:t>ЭКСПОРТ ЮНӘЛЕШЛЕ ОЕШМАЛАР ӨЧЕН ЯРДӘМ ЧАРАЛАРЫ</a:t>
            </a:r>
            <a:endParaRPr spc="-30" dirty="0"/>
          </a:p>
        </p:txBody>
      </p:sp>
      <p:sp>
        <p:nvSpPr>
          <p:cNvPr id="21" name="object 21"/>
          <p:cNvSpPr txBox="1"/>
          <p:nvPr/>
        </p:nvSpPr>
        <p:spPr>
          <a:xfrm>
            <a:off x="10373251" y="3161242"/>
            <a:ext cx="718185" cy="842010"/>
          </a:xfrm>
          <a:prstGeom prst="rect">
            <a:avLst/>
          </a:prstGeom>
        </p:spPr>
        <p:txBody>
          <a:bodyPr vert="horz" wrap="square" lIns="0" tIns="13335" rIns="0" bIns="0" rtlCol="0">
            <a:spAutoFit/>
          </a:bodyPr>
          <a:lstStyle/>
          <a:p>
            <a:pPr marL="12700">
              <a:lnSpc>
                <a:spcPct val="100000"/>
              </a:lnSpc>
              <a:spcBef>
                <a:spcPts val="105"/>
              </a:spcBef>
            </a:pPr>
            <a:r>
              <a:rPr lang="ru-RU" sz="5350" b="1" spc="25" dirty="0">
                <a:solidFill>
                  <a:srgbClr val="E84E20"/>
                </a:solidFill>
                <a:latin typeface="Calibri"/>
                <a:cs typeface="Calibri"/>
              </a:rPr>
              <a:t>27</a:t>
            </a:r>
            <a:endParaRPr sz="5350" dirty="0">
              <a:latin typeface="Calibri"/>
              <a:cs typeface="Calibri"/>
            </a:endParaRPr>
          </a:p>
        </p:txBody>
      </p:sp>
      <p:sp>
        <p:nvSpPr>
          <p:cNvPr id="24" name="object 17">
            <a:extLst>
              <a:ext uri="{FF2B5EF4-FFF2-40B4-BE49-F238E27FC236}">
                <a16:creationId xmlns:a16="http://schemas.microsoft.com/office/drawing/2014/main" xmlns="" id="{284C0BE9-B7D2-4051-9188-241C45620BB3}"/>
              </a:ext>
            </a:extLst>
          </p:cNvPr>
          <p:cNvSpPr txBox="1">
            <a:spLocks noGrp="1"/>
          </p:cNvSpPr>
          <p:nvPr>
            <p:ph type="body" idx="1"/>
          </p:nvPr>
        </p:nvSpPr>
        <p:spPr>
          <a:xfrm>
            <a:off x="10052050" y="4131587"/>
            <a:ext cx="6572296" cy="4196533"/>
          </a:xfrm>
          <a:prstGeom prst="rect">
            <a:avLst/>
          </a:prstGeom>
        </p:spPr>
        <p:txBody>
          <a:bodyPr vert="horz" wrap="square" lIns="0" tIns="1143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algn="just">
              <a:lnSpc>
                <a:spcPct val="100699"/>
              </a:lnSpc>
              <a:spcBef>
                <a:spcPts val="75"/>
              </a:spcBef>
            </a:pPr>
            <a:r>
              <a:rPr lang="ru-RU" sz="2000" spc="-50" dirty="0" err="1" smtClean="0">
                <a:solidFill>
                  <a:srgbClr val="1D1D1B"/>
                </a:solidFill>
                <a:cs typeface="Calibri"/>
              </a:rPr>
              <a:t>Хезмәт түбәндәгеләрне үз эченә </a:t>
            </a:r>
            <a:r>
              <a:rPr lang="ru-RU" sz="2000" spc="-50" dirty="0" smtClean="0">
                <a:solidFill>
                  <a:srgbClr val="1D1D1B"/>
                </a:solidFill>
                <a:cs typeface="Calibri"/>
              </a:rPr>
              <a:t>ала:</a:t>
            </a:r>
          </a:p>
          <a:p>
            <a:pPr marL="298450" marR="5080" indent="-285750">
              <a:lnSpc>
                <a:spcPct val="101499"/>
              </a:lnSpc>
              <a:spcBef>
                <a:spcPts val="90"/>
              </a:spcBef>
              <a:buFont typeface="Arial" panose="020B0604020202020204" pitchFamily="34" charset="0"/>
              <a:buChar char="•"/>
            </a:pPr>
            <a:r>
              <a:rPr lang="ru-RU" sz="2000" spc="10" dirty="0" err="1" smtClean="0">
                <a:solidFill>
                  <a:srgbClr val="1D1D1B"/>
                </a:solidFill>
                <a:cs typeface="Muller Medium"/>
              </a:rPr>
              <a:t>к</a:t>
            </a:r>
            <a:r>
              <a:rPr lang="ru-RU" sz="2000" spc="10" dirty="0" err="1" smtClean="0">
                <a:solidFill>
                  <a:srgbClr val="1D1D1B"/>
                </a:solidFill>
                <a:cs typeface="Muller Medium"/>
              </a:rPr>
              <a:t>үргәзмә мәйданын арендалау</a:t>
            </a:r>
            <a:r>
              <a:rPr lang="ru-RU" sz="2000" spc="10" dirty="0" smtClean="0">
                <a:solidFill>
                  <a:srgbClr val="1D1D1B"/>
                </a:solidFill>
                <a:cs typeface="Muller Medium"/>
              </a:rPr>
              <a:t>; </a:t>
            </a:r>
            <a:endParaRPr lang="ru-RU" sz="2000" spc="10" dirty="0">
              <a:solidFill>
                <a:srgbClr val="1D1D1B"/>
              </a:solidFill>
              <a:cs typeface="Muller Medium"/>
            </a:endParaRPr>
          </a:p>
          <a:p>
            <a:pPr marL="298450" marR="5080" indent="-285750">
              <a:lnSpc>
                <a:spcPct val="101499"/>
              </a:lnSpc>
              <a:spcBef>
                <a:spcPts val="90"/>
              </a:spcBef>
              <a:buFont typeface="Arial" panose="020B0604020202020204" pitchFamily="34" charset="0"/>
              <a:buChar char="•"/>
            </a:pPr>
            <a:r>
              <a:rPr lang="ru-RU" sz="2000" spc="10" dirty="0" smtClean="0">
                <a:solidFill>
                  <a:srgbClr val="1D1D1B"/>
                </a:solidFill>
                <a:cs typeface="Muller Medium"/>
              </a:rPr>
              <a:t>стенд </a:t>
            </a:r>
            <a:r>
              <a:rPr lang="ru-RU" sz="2000" spc="10" dirty="0" err="1" smtClean="0">
                <a:solidFill>
                  <a:srgbClr val="1D1D1B"/>
                </a:solidFill>
                <a:cs typeface="Muller Medium"/>
              </a:rPr>
              <a:t>төзү</a:t>
            </a:r>
            <a:r>
              <a:rPr lang="ru-RU" sz="2000" spc="10" dirty="0" smtClean="0">
                <a:solidFill>
                  <a:srgbClr val="1D1D1B"/>
                </a:solidFill>
                <a:cs typeface="Muller Medium"/>
              </a:rPr>
              <a:t>; </a:t>
            </a:r>
            <a:endParaRPr lang="ru-RU" sz="2000" spc="10" dirty="0">
              <a:solidFill>
                <a:srgbClr val="1D1D1B"/>
              </a:solidFill>
              <a:cs typeface="Muller Medium"/>
            </a:endParaRPr>
          </a:p>
          <a:p>
            <a:pPr marL="298450" marR="5080" indent="-285750">
              <a:lnSpc>
                <a:spcPct val="101499"/>
              </a:lnSpc>
              <a:spcBef>
                <a:spcPts val="90"/>
              </a:spcBef>
              <a:buFont typeface="Arial" panose="020B0604020202020204" pitchFamily="34" charset="0"/>
              <a:buChar char="•"/>
            </a:pPr>
            <a:r>
              <a:rPr lang="ru-RU" sz="2000" spc="10" dirty="0" err="1" smtClean="0">
                <a:solidFill>
                  <a:srgbClr val="1D1D1B"/>
                </a:solidFill>
                <a:cs typeface="Muller Medium"/>
              </a:rPr>
              <a:t>ө</a:t>
            </a:r>
            <a:r>
              <a:rPr lang="ru-RU" sz="2000" spc="10" dirty="0" err="1" smtClean="0">
                <a:solidFill>
                  <a:srgbClr val="1D1D1B"/>
                </a:solidFill>
                <a:cs typeface="Muller Medium"/>
              </a:rPr>
              <a:t>стәмә җиһазлар арендалау</a:t>
            </a:r>
            <a:r>
              <a:rPr lang="ru-RU" sz="2000" spc="10" dirty="0" smtClean="0">
                <a:solidFill>
                  <a:srgbClr val="1D1D1B"/>
                </a:solidFill>
                <a:cs typeface="Muller Medium"/>
              </a:rPr>
              <a:t>; </a:t>
            </a:r>
            <a:endParaRPr lang="ru-RU" sz="2000" spc="10" dirty="0">
              <a:solidFill>
                <a:srgbClr val="1D1D1B"/>
              </a:solidFill>
              <a:cs typeface="Muller Medium"/>
            </a:endParaRPr>
          </a:p>
          <a:p>
            <a:pPr marL="298450" marR="5080" indent="-285750">
              <a:lnSpc>
                <a:spcPct val="101499"/>
              </a:lnSpc>
              <a:spcBef>
                <a:spcPts val="90"/>
              </a:spcBef>
              <a:buFont typeface="Arial" panose="020B0604020202020204" pitchFamily="34" charset="0"/>
              <a:buChar char="•"/>
            </a:pPr>
            <a:r>
              <a:rPr lang="ru-RU" sz="2000" spc="10" dirty="0" err="1" smtClean="0">
                <a:solidFill>
                  <a:srgbClr val="1D1D1B"/>
                </a:solidFill>
                <a:cs typeface="Muller Medium"/>
              </a:rPr>
              <a:t>т</a:t>
            </a:r>
            <a:r>
              <a:rPr lang="ru-RU" sz="2000" spc="10" dirty="0" err="1" smtClean="0">
                <a:solidFill>
                  <a:srgbClr val="1D1D1B"/>
                </a:solidFill>
                <a:cs typeface="Muller Medium"/>
              </a:rPr>
              <a:t>әрҗемәчеләр эшчәнлеген оештыру</a:t>
            </a:r>
            <a:r>
              <a:rPr lang="ru-RU" sz="2000" spc="10" dirty="0" smtClean="0">
                <a:solidFill>
                  <a:srgbClr val="1D1D1B"/>
                </a:solidFill>
                <a:cs typeface="Muller Medium"/>
              </a:rPr>
              <a:t>; </a:t>
            </a:r>
            <a:endParaRPr lang="ru-RU" sz="2000" spc="10" dirty="0">
              <a:solidFill>
                <a:srgbClr val="1D1D1B"/>
              </a:solidFill>
              <a:cs typeface="Muller Medium"/>
            </a:endParaRPr>
          </a:p>
          <a:p>
            <a:pPr marL="298450" marR="5080" indent="-285750">
              <a:lnSpc>
                <a:spcPct val="101499"/>
              </a:lnSpc>
              <a:spcBef>
                <a:spcPts val="90"/>
              </a:spcBef>
              <a:buFont typeface="Arial" panose="020B0604020202020204" pitchFamily="34" charset="0"/>
              <a:buChar char="•"/>
            </a:pPr>
            <a:r>
              <a:rPr lang="ru-RU" sz="2000" spc="10" dirty="0">
                <a:solidFill>
                  <a:srgbClr val="1D1D1B"/>
                </a:solidFill>
                <a:cs typeface="Muller Medium"/>
              </a:rPr>
              <a:t>трансфер; </a:t>
            </a:r>
            <a:endParaRPr lang="ru-RU" sz="2000" spc="10" dirty="0" smtClean="0">
              <a:solidFill>
                <a:srgbClr val="1D1D1B"/>
              </a:solidFill>
              <a:cs typeface="Muller Medium"/>
            </a:endParaRPr>
          </a:p>
          <a:p>
            <a:pPr marL="298450" marR="5080" indent="-285750">
              <a:lnSpc>
                <a:spcPct val="101499"/>
              </a:lnSpc>
              <a:spcBef>
                <a:spcPts val="90"/>
              </a:spcBef>
              <a:buFont typeface="Arial" panose="020B0604020202020204" pitchFamily="34" charset="0"/>
              <a:buChar char="•"/>
            </a:pPr>
            <a:r>
              <a:rPr lang="ru-RU" sz="2000" spc="10" dirty="0" err="1" smtClean="0">
                <a:solidFill>
                  <a:srgbClr val="1D1D1B"/>
                </a:solidFill>
                <a:cs typeface="Muller Medium"/>
              </a:rPr>
              <a:t>т</a:t>
            </a:r>
            <a:r>
              <a:rPr lang="ru-RU" sz="2000" spc="10" smtClean="0">
                <a:solidFill>
                  <a:srgbClr val="1D1D1B"/>
                </a:solidFill>
                <a:cs typeface="Muller Medium"/>
              </a:rPr>
              <a:t>әкъдир </a:t>
            </a:r>
            <a:r>
              <a:rPr lang="ru-RU" sz="2000" spc="10" dirty="0" err="1" smtClean="0">
                <a:solidFill>
                  <a:srgbClr val="1D1D1B"/>
                </a:solidFill>
                <a:cs typeface="Muller Medium"/>
              </a:rPr>
              <a:t>итү материалларын</a:t>
            </a:r>
            <a:r>
              <a:rPr lang="ru-RU" sz="2000" spc="10" dirty="0" smtClean="0">
                <a:solidFill>
                  <a:srgbClr val="1D1D1B"/>
                </a:solidFill>
                <a:cs typeface="Muller Medium"/>
              </a:rPr>
              <a:t> </a:t>
            </a:r>
            <a:r>
              <a:rPr lang="ru-RU" sz="2000" spc="10" dirty="0" err="1" smtClean="0">
                <a:solidFill>
                  <a:srgbClr val="1D1D1B"/>
                </a:solidFill>
                <a:cs typeface="Muller Medium"/>
              </a:rPr>
              <a:t>чит</a:t>
            </a:r>
            <a:r>
              <a:rPr lang="ru-RU" sz="2000" spc="10" dirty="0" smtClean="0">
                <a:solidFill>
                  <a:srgbClr val="1D1D1B"/>
                </a:solidFill>
                <a:cs typeface="Muller Medium"/>
              </a:rPr>
              <a:t> </a:t>
            </a:r>
            <a:r>
              <a:rPr lang="ru-RU" sz="2000" spc="10" dirty="0" err="1" smtClean="0">
                <a:solidFill>
                  <a:srgbClr val="1D1D1B"/>
                </a:solidFill>
                <a:cs typeface="Muller Medium"/>
              </a:rPr>
              <a:t>телгә </a:t>
            </a:r>
            <a:r>
              <a:rPr lang="ru-RU" sz="2000" spc="10" err="1" smtClean="0">
                <a:solidFill>
                  <a:srgbClr val="1D1D1B"/>
                </a:solidFill>
                <a:cs typeface="Muller Medium"/>
              </a:rPr>
              <a:t>тәрҗемә </a:t>
            </a:r>
            <a:r>
              <a:rPr lang="ru-RU" sz="2000" spc="10" smtClean="0">
                <a:solidFill>
                  <a:srgbClr val="1D1D1B"/>
                </a:solidFill>
                <a:cs typeface="Muller Medium"/>
              </a:rPr>
              <a:t>итү; </a:t>
            </a:r>
            <a:endParaRPr lang="ru-RU" sz="2000" spc="10" dirty="0">
              <a:solidFill>
                <a:srgbClr val="1D1D1B"/>
              </a:solidFill>
              <a:cs typeface="Muller Medium"/>
            </a:endParaRPr>
          </a:p>
          <a:p>
            <a:pPr marL="298450" marR="5080" indent="-285750">
              <a:lnSpc>
                <a:spcPct val="101499"/>
              </a:lnSpc>
              <a:spcBef>
                <a:spcPts val="90"/>
              </a:spcBef>
              <a:buFont typeface="Arial" panose="020B0604020202020204" pitchFamily="34" charset="0"/>
              <a:buChar char="•"/>
            </a:pPr>
            <a:r>
              <a:rPr lang="ru-RU" sz="2000" spc="10" smtClean="0">
                <a:solidFill>
                  <a:srgbClr val="1D1D1B"/>
                </a:solidFill>
                <a:cs typeface="Muller Medium"/>
              </a:rPr>
              <a:t>к</a:t>
            </a:r>
            <a:r>
              <a:rPr lang="ru-RU" sz="2000" spc="10" smtClean="0">
                <a:solidFill>
                  <a:srgbClr val="1D1D1B"/>
                </a:solidFill>
                <a:cs typeface="Muller Medium"/>
              </a:rPr>
              <a:t>үргәзмә үрнәкләрен китерү; </a:t>
            </a:r>
            <a:endParaRPr lang="ru-RU" sz="2000" spc="10" dirty="0">
              <a:solidFill>
                <a:srgbClr val="1D1D1B"/>
              </a:solidFill>
              <a:cs typeface="Muller Medium"/>
            </a:endParaRPr>
          </a:p>
          <a:p>
            <a:pPr marL="298450" marR="5080" indent="-285750">
              <a:lnSpc>
                <a:spcPct val="101499"/>
              </a:lnSpc>
              <a:spcBef>
                <a:spcPts val="90"/>
              </a:spcBef>
              <a:buFont typeface="Arial" panose="020B0604020202020204" pitchFamily="34" charset="0"/>
              <a:buChar char="•"/>
            </a:pPr>
            <a:r>
              <a:rPr lang="ru-RU" sz="2000" spc="10" smtClean="0">
                <a:solidFill>
                  <a:srgbClr val="1D1D1B"/>
                </a:solidFill>
                <a:cs typeface="Muller Medium"/>
              </a:rPr>
              <a:t>т</a:t>
            </a:r>
            <a:r>
              <a:rPr lang="ru-RU" sz="2000" spc="10" smtClean="0">
                <a:solidFill>
                  <a:srgbClr val="1D1D1B"/>
                </a:solidFill>
                <a:cs typeface="Muller Medium"/>
              </a:rPr>
              <a:t>еркәлү кертемнәрен түләү.</a:t>
            </a:r>
            <a:endParaRPr lang="ru-RU" sz="2000" spc="10" dirty="0">
              <a:solidFill>
                <a:srgbClr val="1D1D1B"/>
              </a:solidFill>
              <a:cs typeface="Muller Medium"/>
            </a:endParaRPr>
          </a:p>
          <a:p>
            <a:pPr marL="12700" marR="5080">
              <a:lnSpc>
                <a:spcPct val="101499"/>
              </a:lnSpc>
              <a:spcBef>
                <a:spcPts val="90"/>
              </a:spcBef>
            </a:pPr>
            <a:endParaRPr lang="ru-RU" sz="2000" dirty="0">
              <a:solidFill>
                <a:srgbClr val="000000"/>
              </a:solidFill>
              <a:ea typeface="Calibri" panose="020F0502020204030204" pitchFamily="34" charset="0"/>
            </a:endParaRPr>
          </a:p>
          <a:p>
            <a:pPr marL="12700" marR="5080">
              <a:lnSpc>
                <a:spcPct val="101499"/>
              </a:lnSpc>
              <a:spcBef>
                <a:spcPts val="90"/>
              </a:spcBef>
            </a:pPr>
            <a:endParaRPr lang="ru-RU" sz="2000" dirty="0">
              <a:solidFill>
                <a:srgbClr val="000000"/>
              </a:solidFill>
              <a:ea typeface="Calibri" panose="020F0502020204030204" pitchFamily="34" charset="0"/>
            </a:endParaRPr>
          </a:p>
          <a:p>
            <a:pPr marL="12700" marR="5080">
              <a:lnSpc>
                <a:spcPct val="101499"/>
              </a:lnSpc>
              <a:spcBef>
                <a:spcPts val="90"/>
              </a:spcBef>
            </a:pPr>
            <a:endParaRPr lang="ru-RU" sz="2000" dirty="0">
              <a:solidFill>
                <a:srgbClr val="000000"/>
              </a:solidFill>
              <a:ea typeface="Calibri" panose="020F0502020204030204" pitchFamily="34" charset="0"/>
            </a:endParaRPr>
          </a:p>
          <a:p>
            <a:pPr marL="12700" marR="5080">
              <a:lnSpc>
                <a:spcPct val="101499"/>
              </a:lnSpc>
              <a:spcBef>
                <a:spcPts val="90"/>
              </a:spcBef>
            </a:pPr>
            <a:endParaRPr lang="ru-RU" sz="2000" spc="10" dirty="0">
              <a:solidFill>
                <a:srgbClr val="1D1D1B"/>
              </a:solidFill>
              <a:cs typeface="Muller Medium"/>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3035935" cy="3035935"/>
          </a:xfrm>
          <a:custGeom>
            <a:avLst/>
            <a:gdLst/>
            <a:ahLst/>
            <a:cxnLst/>
            <a:rect l="l" t="t" r="r" b="b"/>
            <a:pathLst>
              <a:path w="3035935" h="3035935">
                <a:moveTo>
                  <a:pt x="3035350" y="286"/>
                </a:moveTo>
                <a:lnTo>
                  <a:pt x="0" y="286"/>
                </a:lnTo>
                <a:lnTo>
                  <a:pt x="0" y="3036017"/>
                </a:lnTo>
                <a:lnTo>
                  <a:pt x="3035350" y="286"/>
                </a:lnTo>
                <a:close/>
              </a:path>
            </a:pathLst>
          </a:custGeom>
          <a:solidFill>
            <a:srgbClr val="E84E20"/>
          </a:solidFill>
        </p:spPr>
        <p:txBody>
          <a:bodyPr wrap="square" lIns="0" tIns="0" rIns="0" bIns="0" rtlCol="0"/>
          <a:lstStyle/>
          <a:p>
            <a:endParaRPr/>
          </a:p>
        </p:txBody>
      </p:sp>
      <p:sp>
        <p:nvSpPr>
          <p:cNvPr id="3" name="object 3"/>
          <p:cNvSpPr/>
          <p:nvPr/>
        </p:nvSpPr>
        <p:spPr>
          <a:xfrm>
            <a:off x="10509250" y="3375025"/>
            <a:ext cx="7898400" cy="4845600"/>
          </a:xfrm>
          <a:custGeom>
            <a:avLst/>
            <a:gdLst/>
            <a:ahLst/>
            <a:cxnLst/>
            <a:rect l="l" t="t" r="r" b="b"/>
            <a:pathLst>
              <a:path w="10071100" h="7172325">
                <a:moveTo>
                  <a:pt x="10070117" y="209"/>
                </a:moveTo>
                <a:lnTo>
                  <a:pt x="907680" y="209"/>
                </a:lnTo>
                <a:lnTo>
                  <a:pt x="-219" y="1183565"/>
                </a:lnTo>
                <a:lnTo>
                  <a:pt x="-219" y="7171972"/>
                </a:lnTo>
                <a:lnTo>
                  <a:pt x="9162217" y="7171972"/>
                </a:lnTo>
                <a:lnTo>
                  <a:pt x="10070117" y="5988615"/>
                </a:lnTo>
                <a:lnTo>
                  <a:pt x="10070117" y="209"/>
                </a:lnTo>
                <a:close/>
              </a:path>
            </a:pathLst>
          </a:custGeom>
          <a:solidFill>
            <a:srgbClr val="E8D2BB"/>
          </a:solidFill>
        </p:spPr>
        <p:txBody>
          <a:bodyPr wrap="square" lIns="0" tIns="0" rIns="0" bIns="0" rtlCol="0"/>
          <a:lstStyle/>
          <a:p>
            <a:endParaRPr/>
          </a:p>
        </p:txBody>
      </p:sp>
      <p:sp>
        <p:nvSpPr>
          <p:cNvPr id="9" name="object 9"/>
          <p:cNvSpPr txBox="1"/>
          <p:nvPr/>
        </p:nvSpPr>
        <p:spPr>
          <a:xfrm>
            <a:off x="12382777" y="3507715"/>
            <a:ext cx="5329348" cy="970779"/>
          </a:xfrm>
          <a:prstGeom prst="rect">
            <a:avLst/>
          </a:prstGeom>
        </p:spPr>
        <p:txBody>
          <a:bodyPr vert="horz" wrap="square" lIns="0" tIns="69850" rIns="0" bIns="0" rtlCol="0">
            <a:spAutoFit/>
          </a:bodyPr>
          <a:lstStyle/>
          <a:p>
            <a:pPr marL="12700">
              <a:lnSpc>
                <a:spcPct val="100000"/>
              </a:lnSpc>
              <a:spcBef>
                <a:spcPts val="550"/>
              </a:spcBef>
            </a:pPr>
            <a:r>
              <a:rPr lang="ru-RU" sz="1950" b="1" spc="-15" dirty="0" smtClean="0">
                <a:cs typeface="Calibri"/>
              </a:rPr>
              <a:t>ХАЛЫКАРА ЭЛЕКТРОН СӘҮДӘ МӘЙДАНЧЫКЛАРЫНДА ТОВАР (ЭШ, ХЕЗМӘТ КҮРСӘТҮ) УРНАШТЫРУДА ЯРДӘМ ИТҮ ХЕЗМӘТЕ</a:t>
            </a:r>
            <a:endParaRPr lang="ru-RU" sz="1950" b="1" spc="-15" dirty="0">
              <a:latin typeface="Calibri"/>
              <a:cs typeface="Calibri"/>
            </a:endParaRPr>
          </a:p>
        </p:txBody>
      </p:sp>
      <p:sp>
        <p:nvSpPr>
          <p:cNvPr id="10" name="object 10"/>
          <p:cNvSpPr/>
          <p:nvPr/>
        </p:nvSpPr>
        <p:spPr>
          <a:xfrm>
            <a:off x="17065752" y="8271985"/>
            <a:ext cx="3035935" cy="3035935"/>
          </a:xfrm>
          <a:custGeom>
            <a:avLst/>
            <a:gdLst/>
            <a:ahLst/>
            <a:cxnLst/>
            <a:rect l="l" t="t" r="r" b="b"/>
            <a:pathLst>
              <a:path w="3035934" h="3035934">
                <a:moveTo>
                  <a:pt x="3035172" y="76"/>
                </a:moveTo>
                <a:lnTo>
                  <a:pt x="-431" y="3035402"/>
                </a:lnTo>
                <a:lnTo>
                  <a:pt x="3035172" y="3035402"/>
                </a:lnTo>
                <a:lnTo>
                  <a:pt x="3035172" y="76"/>
                </a:lnTo>
                <a:close/>
              </a:path>
            </a:pathLst>
          </a:custGeom>
          <a:solidFill>
            <a:srgbClr val="E84E20"/>
          </a:solidFill>
        </p:spPr>
        <p:txBody>
          <a:bodyPr wrap="square" lIns="0" tIns="0" rIns="0" bIns="0" rtlCol="0"/>
          <a:lstStyle/>
          <a:p>
            <a:endParaRPr/>
          </a:p>
        </p:txBody>
      </p:sp>
      <p:sp>
        <p:nvSpPr>
          <p:cNvPr id="15" name="object 15"/>
          <p:cNvSpPr/>
          <p:nvPr/>
        </p:nvSpPr>
        <p:spPr>
          <a:xfrm>
            <a:off x="2152730" y="3423452"/>
            <a:ext cx="7899320" cy="4848533"/>
          </a:xfrm>
          <a:custGeom>
            <a:avLst/>
            <a:gdLst/>
            <a:ahLst/>
            <a:cxnLst/>
            <a:rect l="l" t="t" r="r" b="b"/>
            <a:pathLst>
              <a:path w="7208520" h="3669665">
                <a:moveTo>
                  <a:pt x="7207807" y="120"/>
                </a:moveTo>
                <a:lnTo>
                  <a:pt x="648676" y="120"/>
                </a:lnTo>
                <a:lnTo>
                  <a:pt x="-22" y="605514"/>
                </a:lnTo>
                <a:lnTo>
                  <a:pt x="-22" y="3669375"/>
                </a:lnTo>
                <a:lnTo>
                  <a:pt x="6559107" y="3669375"/>
                </a:lnTo>
                <a:lnTo>
                  <a:pt x="7207807" y="3064045"/>
                </a:lnTo>
                <a:lnTo>
                  <a:pt x="7207807" y="120"/>
                </a:lnTo>
                <a:close/>
              </a:path>
            </a:pathLst>
          </a:custGeom>
          <a:solidFill>
            <a:srgbClr val="F4E9DF"/>
          </a:solidFill>
        </p:spPr>
        <p:txBody>
          <a:bodyPr wrap="square" lIns="0" tIns="0" rIns="0" bIns="0" rtlCol="0"/>
          <a:lstStyle/>
          <a:p>
            <a:endParaRPr dirty="0"/>
          </a:p>
        </p:txBody>
      </p:sp>
      <p:sp>
        <p:nvSpPr>
          <p:cNvPr id="16" name="object 16"/>
          <p:cNvSpPr txBox="1"/>
          <p:nvPr/>
        </p:nvSpPr>
        <p:spPr>
          <a:xfrm>
            <a:off x="2800983" y="3486201"/>
            <a:ext cx="717550" cy="842010"/>
          </a:xfrm>
          <a:prstGeom prst="rect">
            <a:avLst/>
          </a:prstGeom>
        </p:spPr>
        <p:txBody>
          <a:bodyPr vert="horz" wrap="square" lIns="0" tIns="13335" rIns="0" bIns="0" rtlCol="0">
            <a:spAutoFit/>
          </a:bodyPr>
          <a:lstStyle/>
          <a:p>
            <a:pPr marL="12700">
              <a:lnSpc>
                <a:spcPct val="100000"/>
              </a:lnSpc>
              <a:spcBef>
                <a:spcPts val="105"/>
              </a:spcBef>
            </a:pPr>
            <a:r>
              <a:rPr lang="ru-RU" sz="5350" b="1" spc="20" dirty="0">
                <a:solidFill>
                  <a:srgbClr val="E84E20"/>
                </a:solidFill>
                <a:latin typeface="Calibri"/>
                <a:cs typeface="Calibri"/>
              </a:rPr>
              <a:t>28</a:t>
            </a:r>
            <a:endParaRPr sz="5350" dirty="0">
              <a:latin typeface="Calibri"/>
              <a:cs typeface="Calibri"/>
            </a:endParaRPr>
          </a:p>
        </p:txBody>
      </p:sp>
      <p:sp>
        <p:nvSpPr>
          <p:cNvPr id="17" name="object 17"/>
          <p:cNvSpPr txBox="1"/>
          <p:nvPr/>
        </p:nvSpPr>
        <p:spPr>
          <a:xfrm>
            <a:off x="1000429" y="10259714"/>
            <a:ext cx="2201545" cy="520591"/>
          </a:xfrm>
          <a:prstGeom prst="rect">
            <a:avLst/>
          </a:prstGeom>
        </p:spPr>
        <p:txBody>
          <a:bodyPr vert="horz" wrap="square" lIns="0" tIns="27939"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lang="ru-RU" sz="1950" dirty="0">
              <a:cs typeface="Calibri"/>
            </a:endParaRPr>
          </a:p>
        </p:txBody>
      </p:sp>
      <p:sp>
        <p:nvSpPr>
          <p:cNvPr id="18" name="object 18"/>
          <p:cNvSpPr txBox="1"/>
          <p:nvPr/>
        </p:nvSpPr>
        <p:spPr>
          <a:xfrm>
            <a:off x="3836944" y="3803637"/>
            <a:ext cx="5628884" cy="311624"/>
          </a:xfrm>
          <a:prstGeom prst="rect">
            <a:avLst/>
          </a:prstGeom>
        </p:spPr>
        <p:txBody>
          <a:bodyPr vert="horz" wrap="square" lIns="0" tIns="11430" rIns="0" bIns="0" rtlCol="0">
            <a:spAutoFit/>
          </a:bodyPr>
          <a:lstStyle/>
          <a:p>
            <a:pPr marL="12700">
              <a:lnSpc>
                <a:spcPct val="100000"/>
              </a:lnSpc>
              <a:spcBef>
                <a:spcPts val="90"/>
              </a:spcBef>
            </a:pPr>
            <a:r>
              <a:rPr sz="1950" b="1" spc="-10" smtClean="0">
                <a:latin typeface="Calibri"/>
                <a:cs typeface="Calibri"/>
              </a:rPr>
              <a:t>А</a:t>
            </a:r>
            <a:r>
              <a:rPr sz="1950" b="1" spc="-140" smtClean="0">
                <a:latin typeface="Calibri"/>
                <a:cs typeface="Calibri"/>
              </a:rPr>
              <a:t>К</a:t>
            </a:r>
            <a:r>
              <a:rPr sz="1950" b="1" spc="-5" smtClean="0">
                <a:latin typeface="Calibri"/>
                <a:cs typeface="Calibri"/>
              </a:rPr>
              <a:t>С</a:t>
            </a:r>
            <a:r>
              <a:rPr sz="1950" b="1" spc="-70" smtClean="0">
                <a:latin typeface="Calibri"/>
                <a:cs typeface="Calibri"/>
              </a:rPr>
              <a:t>Е</a:t>
            </a:r>
            <a:r>
              <a:rPr sz="1950" b="1" spc="-5" smtClean="0">
                <a:latin typeface="Calibri"/>
                <a:cs typeface="Calibri"/>
              </a:rPr>
              <a:t>Л</a:t>
            </a:r>
            <a:r>
              <a:rPr sz="1950" b="1" spc="-20" smtClean="0">
                <a:latin typeface="Calibri"/>
                <a:cs typeface="Calibri"/>
              </a:rPr>
              <a:t>Е</a:t>
            </a:r>
            <a:r>
              <a:rPr sz="1950" b="1" spc="-225" smtClean="0">
                <a:latin typeface="Calibri"/>
                <a:cs typeface="Calibri"/>
              </a:rPr>
              <a:t>Р</a:t>
            </a:r>
            <a:r>
              <a:rPr sz="1950" b="1" spc="-10" smtClean="0">
                <a:latin typeface="Calibri"/>
                <a:cs typeface="Calibri"/>
              </a:rPr>
              <a:t>А</a:t>
            </a:r>
            <a:r>
              <a:rPr sz="1950" b="1" spc="-15" smtClean="0">
                <a:latin typeface="Calibri"/>
                <a:cs typeface="Calibri"/>
              </a:rPr>
              <a:t>Ц</a:t>
            </a:r>
            <a:r>
              <a:rPr sz="1950" b="1" spc="-25" smtClean="0">
                <a:latin typeface="Calibri"/>
                <a:cs typeface="Calibri"/>
              </a:rPr>
              <a:t>И</a:t>
            </a:r>
            <a:r>
              <a:rPr lang="tt-RU" sz="1950" b="1" spc="-25" dirty="0" smtClean="0">
                <a:latin typeface="Calibri"/>
                <a:cs typeface="Calibri"/>
              </a:rPr>
              <a:t>Я </a:t>
            </a:r>
            <a:r>
              <a:rPr sz="1950" b="1" spc="-10" smtClean="0">
                <a:latin typeface="Calibri"/>
                <a:cs typeface="Calibri"/>
              </a:rPr>
              <a:t>ПР</a:t>
            </a:r>
            <a:r>
              <a:rPr sz="1950" b="1" spc="20" smtClean="0">
                <a:latin typeface="Calibri"/>
                <a:cs typeface="Calibri"/>
              </a:rPr>
              <a:t>О</a:t>
            </a:r>
            <a:r>
              <a:rPr sz="1950" b="1" spc="-30" smtClean="0">
                <a:latin typeface="Calibri"/>
                <a:cs typeface="Calibri"/>
              </a:rPr>
              <a:t>Г</a:t>
            </a:r>
            <a:r>
              <a:rPr sz="1950" b="1" spc="-10" smtClean="0">
                <a:latin typeface="Calibri"/>
                <a:cs typeface="Calibri"/>
              </a:rPr>
              <a:t>РА</a:t>
            </a:r>
            <a:r>
              <a:rPr sz="1950" b="1" spc="-30" smtClean="0">
                <a:latin typeface="Calibri"/>
                <a:cs typeface="Calibri"/>
              </a:rPr>
              <a:t>ММ</a:t>
            </a:r>
            <a:r>
              <a:rPr lang="tt-RU" sz="1950" b="1" spc="-30" dirty="0" smtClean="0">
                <a:latin typeface="Calibri"/>
                <a:cs typeface="Calibri"/>
              </a:rPr>
              <a:t>АСЫНДА КАТНАШУ</a:t>
            </a:r>
            <a:r>
              <a:rPr sz="1950" b="1" spc="-50" smtClean="0">
                <a:latin typeface="Calibri"/>
                <a:cs typeface="Calibri"/>
              </a:rPr>
              <a:t> </a:t>
            </a:r>
            <a:endParaRPr sz="1950" dirty="0">
              <a:latin typeface="Calibri"/>
              <a:cs typeface="Calibri"/>
            </a:endParaRPr>
          </a:p>
        </p:txBody>
      </p:sp>
      <p:sp>
        <p:nvSpPr>
          <p:cNvPr id="19" name="object 19"/>
          <p:cNvSpPr txBox="1"/>
          <p:nvPr/>
        </p:nvSpPr>
        <p:spPr>
          <a:xfrm>
            <a:off x="2530945" y="4387131"/>
            <a:ext cx="7337744" cy="4093813"/>
          </a:xfrm>
          <a:prstGeom prst="rect">
            <a:avLst/>
          </a:prstGeom>
        </p:spPr>
        <p:txBody>
          <a:bodyPr vert="horz" wrap="square" lIns="0" tIns="9525" rIns="0" bIns="0" rtlCol="0">
            <a:spAutoFit/>
          </a:bodyPr>
          <a:lstStyle/>
          <a:p>
            <a:pPr marL="12700" algn="just">
              <a:lnSpc>
                <a:spcPct val="100000"/>
              </a:lnSpc>
              <a:spcBef>
                <a:spcPts val="90"/>
              </a:spcBef>
            </a:pPr>
            <a:r>
              <a:rPr lang="ru-RU" sz="2000" spc="-25" dirty="0" err="1" smtClean="0">
                <a:solidFill>
                  <a:srgbClr val="1D1D1B"/>
                </a:solidFill>
                <a:cs typeface="Calibri"/>
              </a:rPr>
              <a:t>Әлеге хезмәт </a:t>
            </a:r>
            <a:r>
              <a:rPr lang="ru-RU" sz="2000" spc="-25" dirty="0" smtClean="0">
                <a:solidFill>
                  <a:srgbClr val="1D1D1B"/>
                </a:solidFill>
                <a:cs typeface="Calibri"/>
              </a:rPr>
              <a:t>кече </a:t>
            </a:r>
            <a:r>
              <a:rPr lang="ru-RU" sz="2000" spc="-25" dirty="0" err="1" smtClean="0">
                <a:solidFill>
                  <a:srgbClr val="1D1D1B"/>
                </a:solidFill>
                <a:cs typeface="Calibri"/>
              </a:rPr>
              <a:t>һәм урта</a:t>
            </a:r>
            <a:r>
              <a:rPr lang="ru-RU" sz="2000" spc="-25" dirty="0" smtClean="0">
                <a:solidFill>
                  <a:srgbClr val="1D1D1B"/>
                </a:solidFill>
                <a:cs typeface="Calibri"/>
              </a:rPr>
              <a:t> </a:t>
            </a:r>
            <a:r>
              <a:rPr lang="ru-RU" sz="2000" spc="-25" dirty="0" err="1" smtClean="0">
                <a:solidFill>
                  <a:srgbClr val="1D1D1B"/>
                </a:solidFill>
                <a:cs typeface="Calibri"/>
              </a:rPr>
              <a:t>эшкуарлык</a:t>
            </a:r>
            <a:r>
              <a:rPr lang="ru-RU" sz="2000" spc="-25" dirty="0" smtClean="0">
                <a:solidFill>
                  <a:srgbClr val="1D1D1B"/>
                </a:solidFill>
                <a:cs typeface="Calibri"/>
              </a:rPr>
              <a:t> </a:t>
            </a:r>
            <a:r>
              <a:rPr lang="ru-RU" sz="2000" spc="-25" dirty="0" err="1" smtClean="0">
                <a:solidFill>
                  <a:srgbClr val="1D1D1B"/>
                </a:solidFill>
                <a:cs typeface="Calibri"/>
              </a:rPr>
              <a:t>субъектларында</a:t>
            </a:r>
            <a:r>
              <a:rPr lang="ru-RU" sz="2000" spc="-25" dirty="0" smtClean="0">
                <a:solidFill>
                  <a:srgbClr val="1D1D1B"/>
                </a:solidFill>
                <a:cs typeface="Calibri"/>
              </a:rPr>
              <a:t> экспорт </a:t>
            </a:r>
            <a:r>
              <a:rPr lang="ru-RU" sz="2000" spc="-25" dirty="0" err="1" smtClean="0">
                <a:solidFill>
                  <a:srgbClr val="1D1D1B"/>
                </a:solidFill>
                <a:cs typeface="Calibri"/>
              </a:rPr>
              <a:t>эшчәнлеген алып</a:t>
            </a:r>
            <a:r>
              <a:rPr lang="ru-RU" sz="2000" spc="-25" dirty="0" smtClean="0">
                <a:solidFill>
                  <a:srgbClr val="1D1D1B"/>
                </a:solidFill>
                <a:cs typeface="Calibri"/>
              </a:rPr>
              <a:t> бару </a:t>
            </a:r>
            <a:r>
              <a:rPr lang="ru-RU" sz="2000" spc="-25" dirty="0" err="1" smtClean="0">
                <a:solidFill>
                  <a:srgbClr val="1D1D1B"/>
                </a:solidFill>
                <a:cs typeface="Calibri"/>
              </a:rPr>
              <a:t>буенча</a:t>
            </a:r>
            <a:r>
              <a:rPr lang="ru-RU" sz="2000" spc="-25" dirty="0" smtClean="0">
                <a:solidFill>
                  <a:srgbClr val="1D1D1B"/>
                </a:solidFill>
                <a:cs typeface="Calibri"/>
              </a:rPr>
              <a:t> </a:t>
            </a:r>
            <a:r>
              <a:rPr lang="ru-RU" sz="2000" spc="-25" dirty="0" err="1" smtClean="0">
                <a:solidFill>
                  <a:srgbClr val="1D1D1B"/>
                </a:solidFill>
                <a:cs typeface="Calibri"/>
              </a:rPr>
              <a:t>күнекмәләр һәм гамәли компетенцияләр формалаштыруны</a:t>
            </a:r>
            <a:r>
              <a:rPr lang="ru-RU" sz="2000" spc="-25" dirty="0" smtClean="0">
                <a:solidFill>
                  <a:srgbClr val="1D1D1B"/>
                </a:solidFill>
                <a:cs typeface="Calibri"/>
              </a:rPr>
              <a:t>, </a:t>
            </a:r>
            <a:r>
              <a:rPr lang="ru-RU" sz="2000" spc="-25" dirty="0" err="1" smtClean="0">
                <a:solidFill>
                  <a:srgbClr val="1D1D1B"/>
                </a:solidFill>
                <a:cs typeface="Calibri"/>
              </a:rPr>
              <a:t>финанс</a:t>
            </a:r>
            <a:r>
              <a:rPr lang="ru-RU" sz="2000" spc="-25" dirty="0" smtClean="0">
                <a:solidFill>
                  <a:srgbClr val="1D1D1B"/>
                </a:solidFill>
                <a:cs typeface="Calibri"/>
              </a:rPr>
              <a:t> </a:t>
            </a:r>
            <a:r>
              <a:rPr lang="ru-RU" sz="2000" spc="-25" dirty="0" err="1" smtClean="0">
                <a:solidFill>
                  <a:srgbClr val="1D1D1B"/>
                </a:solidFill>
                <a:cs typeface="Calibri"/>
              </a:rPr>
              <a:t>модельләрен исәпләүне</a:t>
            </a:r>
            <a:r>
              <a:rPr lang="ru-RU" sz="2000" spc="-25" dirty="0" smtClean="0">
                <a:solidFill>
                  <a:srgbClr val="1D1D1B"/>
                </a:solidFill>
                <a:cs typeface="Calibri"/>
              </a:rPr>
              <a:t>, </a:t>
            </a:r>
            <a:r>
              <a:rPr lang="ru-RU" sz="2000" spc="-25" dirty="0" err="1" smtClean="0">
                <a:solidFill>
                  <a:srgbClr val="1D1D1B"/>
                </a:solidFill>
                <a:cs typeface="Calibri"/>
              </a:rPr>
              <a:t>максатчан</a:t>
            </a:r>
            <a:r>
              <a:rPr lang="ru-RU" sz="2000" spc="-25" dirty="0" smtClean="0">
                <a:solidFill>
                  <a:srgbClr val="1D1D1B"/>
                </a:solidFill>
                <a:cs typeface="Calibri"/>
              </a:rPr>
              <a:t> </a:t>
            </a:r>
            <a:r>
              <a:rPr lang="ru-RU" sz="2000" spc="-25" dirty="0" err="1" smtClean="0">
                <a:solidFill>
                  <a:srgbClr val="1D1D1B"/>
                </a:solidFill>
                <a:cs typeface="Calibri"/>
              </a:rPr>
              <a:t>аудиторияләрне</a:t>
            </a:r>
            <a:r>
              <a:rPr lang="ru-RU" sz="2000" spc="-25" dirty="0" smtClean="0">
                <a:solidFill>
                  <a:srgbClr val="1D1D1B"/>
                </a:solidFill>
                <a:cs typeface="Calibri"/>
              </a:rPr>
              <a:t>, </a:t>
            </a:r>
            <a:r>
              <a:rPr lang="ru-RU" sz="2000" spc="-25" dirty="0" err="1" smtClean="0">
                <a:solidFill>
                  <a:srgbClr val="1D1D1B"/>
                </a:solidFill>
                <a:cs typeface="Calibri"/>
              </a:rPr>
              <a:t>сегментларны</a:t>
            </a:r>
            <a:r>
              <a:rPr lang="ru-RU" sz="2000" spc="-25" dirty="0" smtClean="0">
                <a:solidFill>
                  <a:srgbClr val="1D1D1B"/>
                </a:solidFill>
                <a:cs typeface="Calibri"/>
              </a:rPr>
              <a:t> </a:t>
            </a:r>
            <a:r>
              <a:rPr lang="ru-RU" sz="2000" spc="-25" dirty="0" err="1" smtClean="0">
                <a:solidFill>
                  <a:srgbClr val="1D1D1B"/>
                </a:solidFill>
                <a:cs typeface="Calibri"/>
              </a:rPr>
              <a:t>һәм товарларның урыннарын</a:t>
            </a:r>
            <a:r>
              <a:rPr lang="ru-RU" sz="2000" spc="-25" dirty="0" smtClean="0">
                <a:solidFill>
                  <a:srgbClr val="1D1D1B"/>
                </a:solidFill>
                <a:cs typeface="Calibri"/>
              </a:rPr>
              <a:t> </a:t>
            </a:r>
            <a:r>
              <a:rPr lang="ru-RU" sz="2000" spc="-25" dirty="0" err="1" smtClean="0">
                <a:solidFill>
                  <a:srgbClr val="1D1D1B"/>
                </a:solidFill>
                <a:cs typeface="Calibri"/>
              </a:rPr>
              <a:t>билгеләүне</a:t>
            </a:r>
            <a:r>
              <a:rPr lang="ru-RU" sz="2000" spc="-25" dirty="0" smtClean="0">
                <a:solidFill>
                  <a:srgbClr val="1D1D1B"/>
                </a:solidFill>
                <a:cs typeface="Calibri"/>
              </a:rPr>
              <a:t>, </a:t>
            </a:r>
            <a:r>
              <a:rPr lang="ru-RU" sz="2000" spc="-25" dirty="0" err="1" smtClean="0">
                <a:solidFill>
                  <a:srgbClr val="1D1D1B"/>
                </a:solidFill>
                <a:cs typeface="Calibri"/>
              </a:rPr>
              <a:t>халыкара</a:t>
            </a:r>
            <a:r>
              <a:rPr lang="ru-RU" sz="2000" spc="-25" dirty="0" smtClean="0">
                <a:solidFill>
                  <a:srgbClr val="1D1D1B"/>
                </a:solidFill>
                <a:cs typeface="Calibri"/>
              </a:rPr>
              <a:t> </a:t>
            </a:r>
            <a:r>
              <a:rPr lang="ru-RU" sz="2000" spc="-25" dirty="0" err="1" smtClean="0">
                <a:solidFill>
                  <a:srgbClr val="1D1D1B"/>
                </a:solidFill>
                <a:cs typeface="Calibri"/>
              </a:rPr>
              <a:t>сату</a:t>
            </a:r>
            <a:r>
              <a:rPr lang="ru-RU" sz="2000" spc="-25" dirty="0" smtClean="0">
                <a:solidFill>
                  <a:srgbClr val="1D1D1B"/>
                </a:solidFill>
                <a:cs typeface="Calibri"/>
              </a:rPr>
              <a:t> </a:t>
            </a:r>
            <a:r>
              <a:rPr lang="ru-RU" sz="2000" spc="-25" dirty="0" err="1" smtClean="0">
                <a:solidFill>
                  <a:srgbClr val="1D1D1B"/>
                </a:solidFill>
                <a:cs typeface="Calibri"/>
              </a:rPr>
              <a:t>һәм сату</a:t>
            </a:r>
            <a:r>
              <a:rPr lang="ru-RU" sz="2000" spc="-25" dirty="0" smtClean="0">
                <a:solidFill>
                  <a:srgbClr val="1D1D1B"/>
                </a:solidFill>
                <a:cs typeface="Calibri"/>
              </a:rPr>
              <a:t> </a:t>
            </a:r>
            <a:r>
              <a:rPr lang="ru-RU" sz="2000" spc="-25" dirty="0" err="1" smtClean="0">
                <a:solidFill>
                  <a:srgbClr val="1D1D1B"/>
                </a:solidFill>
                <a:cs typeface="Calibri"/>
              </a:rPr>
              <a:t>каналлары</a:t>
            </a:r>
            <a:r>
              <a:rPr lang="ru-RU" sz="2000" spc="-25" dirty="0" smtClean="0">
                <a:solidFill>
                  <a:srgbClr val="1D1D1B"/>
                </a:solidFill>
                <a:cs typeface="Calibri"/>
              </a:rPr>
              <a:t> </a:t>
            </a:r>
            <a:r>
              <a:rPr lang="ru-RU" sz="2000" spc="-25" dirty="0" err="1" smtClean="0">
                <a:solidFill>
                  <a:srgbClr val="1D1D1B"/>
                </a:solidFill>
                <a:cs typeface="Calibri"/>
              </a:rPr>
              <a:t>системасын</a:t>
            </a:r>
            <a:r>
              <a:rPr lang="ru-RU" sz="2000" spc="-25" dirty="0" smtClean="0">
                <a:solidFill>
                  <a:srgbClr val="1D1D1B"/>
                </a:solidFill>
                <a:cs typeface="Calibri"/>
              </a:rPr>
              <a:t> </a:t>
            </a:r>
            <a:r>
              <a:rPr lang="ru-RU" sz="2000" spc="-25" dirty="0" err="1" smtClean="0">
                <a:solidFill>
                  <a:srgbClr val="1D1D1B"/>
                </a:solidFill>
                <a:cs typeface="Calibri"/>
              </a:rPr>
              <a:t>үстерүне</a:t>
            </a:r>
            <a:r>
              <a:rPr lang="ru-RU" sz="2000" spc="-25" dirty="0" smtClean="0">
                <a:solidFill>
                  <a:srgbClr val="1D1D1B"/>
                </a:solidFill>
                <a:cs typeface="Calibri"/>
              </a:rPr>
              <a:t>, логистик </a:t>
            </a:r>
            <a:r>
              <a:rPr lang="ru-RU" sz="2000" spc="-25" dirty="0" err="1" smtClean="0">
                <a:solidFill>
                  <a:srgbClr val="1D1D1B"/>
                </a:solidFill>
                <a:cs typeface="Calibri"/>
              </a:rPr>
              <a:t>маршрутлар</a:t>
            </a:r>
            <a:r>
              <a:rPr lang="ru-RU" sz="2000" spc="-25" dirty="0" smtClean="0">
                <a:solidFill>
                  <a:srgbClr val="1D1D1B"/>
                </a:solidFill>
                <a:cs typeface="Calibri"/>
              </a:rPr>
              <a:t> </a:t>
            </a:r>
            <a:r>
              <a:rPr lang="ru-RU" sz="2000" spc="-25" dirty="0" err="1" smtClean="0">
                <a:solidFill>
                  <a:srgbClr val="1D1D1B"/>
                </a:solidFill>
                <a:cs typeface="Calibri"/>
              </a:rPr>
              <a:t>эшләүне үз эченә </a:t>
            </a:r>
            <a:r>
              <a:rPr lang="ru-RU" sz="2000" spc="-25" dirty="0" smtClean="0">
                <a:solidFill>
                  <a:srgbClr val="1D1D1B"/>
                </a:solidFill>
                <a:cs typeface="Calibri"/>
              </a:rPr>
              <a:t>ала</a:t>
            </a:r>
            <a:r>
              <a:rPr lang="ru-RU" sz="2000" spc="-25" dirty="0" smtClean="0">
                <a:solidFill>
                  <a:srgbClr val="1D1D1B"/>
                </a:solidFill>
                <a:cs typeface="Calibri"/>
              </a:rPr>
              <a:t>.</a:t>
            </a:r>
          </a:p>
          <a:p>
            <a:pPr marL="12700" algn="just">
              <a:lnSpc>
                <a:spcPct val="100000"/>
              </a:lnSpc>
              <a:spcBef>
                <a:spcPts val="90"/>
              </a:spcBef>
            </a:pPr>
            <a:endParaRPr lang="ru-RU" sz="2000" b="1" spc="-25" dirty="0" smtClean="0">
              <a:solidFill>
                <a:srgbClr val="1D1D1B"/>
              </a:solidFill>
              <a:cs typeface="Calibri"/>
            </a:endParaRPr>
          </a:p>
          <a:p>
            <a:pPr marL="12700" algn="just">
              <a:lnSpc>
                <a:spcPct val="100000"/>
              </a:lnSpc>
              <a:spcBef>
                <a:spcPts val="90"/>
              </a:spcBef>
            </a:pPr>
            <a:r>
              <a:rPr lang="ru-RU" sz="2000" b="1" spc="-15" dirty="0" smtClean="0">
                <a:cs typeface="Calibri"/>
              </a:rPr>
              <a:t>Акселерация </a:t>
            </a:r>
            <a:r>
              <a:rPr lang="ru-RU" sz="2000" b="1" spc="-15" dirty="0" err="1" smtClean="0">
                <a:cs typeface="Calibri"/>
              </a:rPr>
              <a:t>программалары</a:t>
            </a:r>
            <a:r>
              <a:rPr lang="ru-RU" sz="2000" b="1" spc="-15" dirty="0" smtClean="0">
                <a:cs typeface="Calibri"/>
              </a:rPr>
              <a:t>:</a:t>
            </a:r>
            <a:endParaRPr lang="ru-RU" sz="2000" b="1" spc="-15" dirty="0">
              <a:cs typeface="Calibri"/>
            </a:endParaRPr>
          </a:p>
          <a:p>
            <a:pPr marL="527050" indent="-514350">
              <a:lnSpc>
                <a:spcPct val="100000"/>
              </a:lnSpc>
              <a:spcBef>
                <a:spcPts val="90"/>
              </a:spcBef>
              <a:buAutoNum type="arabicParenR"/>
            </a:pPr>
            <a:r>
              <a:rPr lang="ru-RU" sz="2000" dirty="0">
                <a:cs typeface="Calibri"/>
              </a:rPr>
              <a:t>«</a:t>
            </a:r>
            <a:r>
              <a:rPr lang="ru-RU" sz="2000" dirty="0" smtClean="0">
                <a:cs typeface="Calibri"/>
              </a:rPr>
              <a:t>Экспорт </a:t>
            </a:r>
            <a:r>
              <a:rPr lang="ru-RU" sz="2000" dirty="0" err="1" smtClean="0">
                <a:cs typeface="Calibri"/>
              </a:rPr>
              <a:t>Форсажы</a:t>
            </a:r>
            <a:r>
              <a:rPr lang="ru-RU" sz="2000" dirty="0" smtClean="0">
                <a:cs typeface="Calibri"/>
              </a:rPr>
              <a:t>»; </a:t>
            </a:r>
            <a:endParaRPr lang="ru-RU" sz="2000" dirty="0">
              <a:cs typeface="Calibri"/>
            </a:endParaRPr>
          </a:p>
          <a:p>
            <a:pPr marL="469900" marR="5080" indent="-457200" algn="just">
              <a:lnSpc>
                <a:spcPct val="100699"/>
              </a:lnSpc>
              <a:spcBef>
                <a:spcPts val="75"/>
              </a:spcBef>
              <a:buAutoNum type="arabicParenR" startAt="2"/>
            </a:pPr>
            <a:r>
              <a:rPr lang="ru-RU" sz="2000" spc="-40" dirty="0">
                <a:cs typeface="Calibri"/>
              </a:rPr>
              <a:t>«</a:t>
            </a:r>
            <a:r>
              <a:rPr lang="ru-RU" sz="2000" spc="-40" dirty="0" err="1">
                <a:cs typeface="Calibri"/>
              </a:rPr>
              <a:t>GoGlobal</a:t>
            </a:r>
            <a:r>
              <a:rPr lang="ru-RU" sz="2000" spc="-40" dirty="0">
                <a:cs typeface="Calibri"/>
              </a:rPr>
              <a:t>»;</a:t>
            </a:r>
          </a:p>
          <a:p>
            <a:pPr marL="469900" marR="5080" indent="-457200" algn="just">
              <a:lnSpc>
                <a:spcPct val="100699"/>
              </a:lnSpc>
              <a:spcBef>
                <a:spcPts val="75"/>
              </a:spcBef>
              <a:buAutoNum type="arabicParenR" startAt="2"/>
            </a:pPr>
            <a:r>
              <a:rPr lang="ru-RU" sz="2000" spc="-40" dirty="0">
                <a:cs typeface="Calibri"/>
              </a:rPr>
              <a:t>«</a:t>
            </a:r>
            <a:r>
              <a:rPr lang="ru-RU" sz="2000" spc="-40" dirty="0" err="1" smtClean="0">
                <a:cs typeface="Calibri"/>
              </a:rPr>
              <a:t>Экспортерлар</a:t>
            </a:r>
            <a:r>
              <a:rPr lang="ru-RU" sz="2000" spc="-40" dirty="0" smtClean="0">
                <a:cs typeface="Calibri"/>
              </a:rPr>
              <a:t> 2.0</a:t>
            </a:r>
            <a:r>
              <a:rPr lang="ru-RU" sz="2000" spc="-40" dirty="0">
                <a:cs typeface="Calibri"/>
              </a:rPr>
              <a:t>».</a:t>
            </a:r>
            <a:endParaRPr lang="ru-RU" sz="2000" dirty="0">
              <a:cs typeface="Calibri"/>
            </a:endParaRPr>
          </a:p>
          <a:p>
            <a:pPr marL="12700">
              <a:lnSpc>
                <a:spcPct val="100000"/>
              </a:lnSpc>
              <a:spcBef>
                <a:spcPts val="90"/>
              </a:spcBef>
            </a:pPr>
            <a:endParaRPr lang="ru-RU" sz="2000" spc="-15" dirty="0">
              <a:cs typeface="Calibri"/>
            </a:endParaRPr>
          </a:p>
        </p:txBody>
      </p:sp>
      <p:sp>
        <p:nvSpPr>
          <p:cNvPr id="20" name="object 20"/>
          <p:cNvSpPr txBox="1">
            <a:spLocks noGrp="1"/>
          </p:cNvSpPr>
          <p:nvPr>
            <p:ph type="title"/>
          </p:nvPr>
        </p:nvSpPr>
        <p:spPr>
          <a:xfrm>
            <a:off x="3179999" y="904724"/>
            <a:ext cx="15862300" cy="1534795"/>
          </a:xfrm>
          <a:prstGeom prst="rect">
            <a:avLst/>
          </a:prstGeom>
        </p:spPr>
        <p:txBody>
          <a:bodyPr vert="horz" wrap="square" lIns="0" tIns="10160" rIns="0" bIns="0" rtlCol="0">
            <a:spAutoFit/>
          </a:bodyPr>
          <a:lstStyle/>
          <a:p>
            <a:pPr marL="5944235" marR="5080" indent="-5932170">
              <a:lnSpc>
                <a:spcPct val="100200"/>
              </a:lnSpc>
              <a:spcBef>
                <a:spcPts val="80"/>
              </a:spcBef>
            </a:pPr>
            <a:r>
              <a:rPr lang="ru-RU" spc="-10" dirty="0" smtClean="0"/>
              <a:t>ЭКСПОРТ ЮНӘЛЕШЛЕ ОЕШМАЛАР ӨЧЕН ЯРДӘМ ЧАРАЛАРЫ</a:t>
            </a:r>
            <a:endParaRPr spc="-30" dirty="0"/>
          </a:p>
        </p:txBody>
      </p:sp>
      <p:sp>
        <p:nvSpPr>
          <p:cNvPr id="21" name="object 21"/>
          <p:cNvSpPr txBox="1"/>
          <p:nvPr/>
        </p:nvSpPr>
        <p:spPr>
          <a:xfrm>
            <a:off x="11251526" y="3486201"/>
            <a:ext cx="718185" cy="842010"/>
          </a:xfrm>
          <a:prstGeom prst="rect">
            <a:avLst/>
          </a:prstGeom>
        </p:spPr>
        <p:txBody>
          <a:bodyPr vert="horz" wrap="square" lIns="0" tIns="13335" rIns="0" bIns="0" rtlCol="0">
            <a:spAutoFit/>
          </a:bodyPr>
          <a:lstStyle/>
          <a:p>
            <a:pPr marL="12700">
              <a:lnSpc>
                <a:spcPct val="100000"/>
              </a:lnSpc>
              <a:spcBef>
                <a:spcPts val="105"/>
              </a:spcBef>
            </a:pPr>
            <a:r>
              <a:rPr lang="ru-RU" sz="5350" b="1" spc="25" dirty="0">
                <a:solidFill>
                  <a:srgbClr val="E84E20"/>
                </a:solidFill>
                <a:latin typeface="Calibri"/>
                <a:cs typeface="Calibri"/>
              </a:rPr>
              <a:t>29</a:t>
            </a:r>
            <a:endParaRPr sz="5350" dirty="0">
              <a:latin typeface="Calibri"/>
              <a:cs typeface="Calibri"/>
            </a:endParaRPr>
          </a:p>
        </p:txBody>
      </p:sp>
      <p:sp>
        <p:nvSpPr>
          <p:cNvPr id="24" name="object 17">
            <a:extLst>
              <a:ext uri="{FF2B5EF4-FFF2-40B4-BE49-F238E27FC236}">
                <a16:creationId xmlns:a16="http://schemas.microsoft.com/office/drawing/2014/main" xmlns="" id="{284C0BE9-B7D2-4051-9188-241C45620BB3}"/>
              </a:ext>
            </a:extLst>
          </p:cNvPr>
          <p:cNvSpPr txBox="1">
            <a:spLocks noGrp="1"/>
          </p:cNvSpPr>
          <p:nvPr>
            <p:ph type="body" idx="1"/>
          </p:nvPr>
        </p:nvSpPr>
        <p:spPr>
          <a:xfrm>
            <a:off x="10909306" y="4875207"/>
            <a:ext cx="7113382" cy="1889492"/>
          </a:xfrm>
          <a:prstGeom prst="rect">
            <a:avLst/>
          </a:prstGeom>
        </p:spPr>
        <p:txBody>
          <a:bodyPr vert="horz" wrap="square" lIns="0" tIns="11430"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algn="just">
              <a:lnSpc>
                <a:spcPct val="101499"/>
              </a:lnSpc>
              <a:spcBef>
                <a:spcPts val="90"/>
              </a:spcBef>
            </a:pPr>
            <a:r>
              <a:rPr lang="ru-RU" sz="2000" spc="10" dirty="0" err="1" smtClean="0">
                <a:solidFill>
                  <a:srgbClr val="1D1D1B"/>
                </a:solidFill>
                <a:cs typeface="Muller Medium"/>
              </a:rPr>
              <a:t>Хезмәт халыкара</a:t>
            </a:r>
            <a:r>
              <a:rPr lang="ru-RU" sz="2000" spc="10" dirty="0" smtClean="0">
                <a:solidFill>
                  <a:srgbClr val="1D1D1B"/>
                </a:solidFill>
                <a:cs typeface="Muller Medium"/>
              </a:rPr>
              <a:t> </a:t>
            </a:r>
            <a:r>
              <a:rPr lang="ru-RU" sz="2000" spc="10" dirty="0" err="1" smtClean="0">
                <a:solidFill>
                  <a:srgbClr val="1D1D1B"/>
                </a:solidFill>
                <a:cs typeface="Muller Medium"/>
              </a:rPr>
              <a:t>маркетплейсларда</a:t>
            </a:r>
            <a:r>
              <a:rPr lang="ru-RU" sz="2000" spc="10" dirty="0" smtClean="0">
                <a:solidFill>
                  <a:srgbClr val="1D1D1B"/>
                </a:solidFill>
                <a:cs typeface="Muller Medium"/>
              </a:rPr>
              <a:t>  </a:t>
            </a:r>
            <a:r>
              <a:rPr lang="ru-RU" sz="2000" spc="10" dirty="0" err="1" smtClean="0">
                <a:solidFill>
                  <a:srgbClr val="1D1D1B"/>
                </a:solidFill>
                <a:cs typeface="Muller Medium"/>
              </a:rPr>
              <a:t>урнаштыруны</a:t>
            </a:r>
            <a:r>
              <a:rPr lang="ru-RU" sz="2000" spc="10" dirty="0" smtClean="0">
                <a:solidFill>
                  <a:srgbClr val="1D1D1B"/>
                </a:solidFill>
                <a:cs typeface="Muller Medium"/>
              </a:rPr>
              <a:t>, </a:t>
            </a:r>
            <a:r>
              <a:rPr lang="ru-RU" sz="2000" spc="10" dirty="0" err="1" smtClean="0">
                <a:solidFill>
                  <a:srgbClr val="1D1D1B"/>
                </a:solidFill>
                <a:cs typeface="Muller Medium"/>
              </a:rPr>
              <a:t>аларда</a:t>
            </a:r>
            <a:r>
              <a:rPr lang="ru-RU" sz="2000" spc="10" dirty="0" smtClean="0">
                <a:solidFill>
                  <a:srgbClr val="1D1D1B"/>
                </a:solidFill>
                <a:cs typeface="Muller Medium"/>
              </a:rPr>
              <a:t> </a:t>
            </a:r>
            <a:r>
              <a:rPr lang="ru-RU" sz="2000" spc="10" dirty="0" err="1" smtClean="0">
                <a:solidFill>
                  <a:srgbClr val="1D1D1B"/>
                </a:solidFill>
                <a:cs typeface="Muller Medium"/>
              </a:rPr>
              <a:t>эшләргә өйрәтүне, шулай</a:t>
            </a:r>
            <a:r>
              <a:rPr lang="ru-RU" sz="2000" spc="10" dirty="0" smtClean="0">
                <a:solidFill>
                  <a:srgbClr val="1D1D1B"/>
                </a:solidFill>
                <a:cs typeface="Muller Medium"/>
              </a:rPr>
              <a:t> </a:t>
            </a:r>
            <a:r>
              <a:rPr lang="ru-RU" sz="2000" spc="10" dirty="0" err="1" smtClean="0">
                <a:solidFill>
                  <a:srgbClr val="1D1D1B"/>
                </a:solidFill>
                <a:cs typeface="Muller Medium"/>
              </a:rPr>
              <a:t>ук</a:t>
            </a:r>
            <a:r>
              <a:rPr lang="ru-RU" sz="2000" spc="10" dirty="0" smtClean="0">
                <a:solidFill>
                  <a:srgbClr val="1D1D1B"/>
                </a:solidFill>
                <a:cs typeface="Muller Medium"/>
              </a:rPr>
              <a:t> </a:t>
            </a:r>
            <a:r>
              <a:rPr lang="ru-RU" sz="2000" spc="10" dirty="0" err="1" smtClean="0">
                <a:solidFill>
                  <a:srgbClr val="1D1D1B"/>
                </a:solidFill>
                <a:cs typeface="Muller Medium"/>
              </a:rPr>
              <a:t>урнаштыру</a:t>
            </a:r>
            <a:r>
              <a:rPr lang="ru-RU" sz="2000" spc="10" dirty="0" smtClean="0">
                <a:solidFill>
                  <a:srgbClr val="1D1D1B"/>
                </a:solidFill>
                <a:cs typeface="Muller Medium"/>
              </a:rPr>
              <a:t> </a:t>
            </a:r>
            <a:r>
              <a:rPr lang="ru-RU" sz="2000" spc="10" dirty="0" err="1" smtClean="0">
                <a:solidFill>
                  <a:srgbClr val="1D1D1B"/>
                </a:solidFill>
                <a:cs typeface="Muller Medium"/>
              </a:rPr>
              <a:t>вакытында</a:t>
            </a:r>
            <a:r>
              <a:rPr lang="ru-RU" sz="2000" spc="10" dirty="0" smtClean="0">
                <a:solidFill>
                  <a:srgbClr val="1D1D1B"/>
                </a:solidFill>
                <a:cs typeface="Muller Medium"/>
              </a:rPr>
              <a:t> </a:t>
            </a:r>
            <a:r>
              <a:rPr lang="ru-RU" sz="2000" spc="10" dirty="0" err="1" smtClean="0">
                <a:solidFill>
                  <a:srgbClr val="1D1D1B"/>
                </a:solidFill>
                <a:cs typeface="Muller Medium"/>
              </a:rPr>
              <a:t>ярдәм итүне үз эченә </a:t>
            </a:r>
            <a:r>
              <a:rPr lang="ru-RU" sz="2000" spc="10" dirty="0" smtClean="0">
                <a:solidFill>
                  <a:srgbClr val="1D1D1B"/>
                </a:solidFill>
                <a:cs typeface="Muller Medium"/>
              </a:rPr>
              <a:t>ала.</a:t>
            </a:r>
            <a:endParaRPr lang="ru-RU" sz="2000" spc="10" dirty="0">
              <a:solidFill>
                <a:srgbClr val="1D1D1B"/>
              </a:solidFill>
              <a:cs typeface="Muller Medium"/>
            </a:endParaRPr>
          </a:p>
          <a:p>
            <a:pPr marL="12700" marR="5080" algn="just">
              <a:lnSpc>
                <a:spcPct val="101499"/>
              </a:lnSpc>
              <a:spcBef>
                <a:spcPts val="90"/>
              </a:spcBef>
            </a:pPr>
            <a:r>
              <a:rPr lang="ru-RU" sz="2000" spc="10" dirty="0" err="1" smtClean="0">
                <a:solidFill>
                  <a:srgbClr val="1D1D1B"/>
                </a:solidFill>
                <a:cs typeface="Muller Medium"/>
              </a:rPr>
              <a:t>Әлеге хезмәт </a:t>
            </a:r>
            <a:r>
              <a:rPr lang="ru-RU" sz="2000" spc="10" dirty="0" smtClean="0">
                <a:solidFill>
                  <a:srgbClr val="1D1D1B"/>
                </a:solidFill>
                <a:cs typeface="Muller Medium"/>
              </a:rPr>
              <a:t>«Россия экспорт </a:t>
            </a:r>
            <a:r>
              <a:rPr lang="ru-RU" sz="2000" spc="10" dirty="0" err="1" smtClean="0">
                <a:solidFill>
                  <a:srgbClr val="1D1D1B"/>
                </a:solidFill>
                <a:cs typeface="Muller Medium"/>
              </a:rPr>
              <a:t>үзәге</a:t>
            </a:r>
            <a:r>
              <a:rPr lang="ru-RU" sz="2000" spc="10" dirty="0" smtClean="0">
                <a:solidFill>
                  <a:srgbClr val="1D1D1B"/>
                </a:solidFill>
                <a:cs typeface="Muller Medium"/>
              </a:rPr>
              <a:t>» АҖ </a:t>
            </a:r>
            <a:r>
              <a:rPr lang="ru-RU" sz="2000" spc="10" dirty="0" err="1" smtClean="0">
                <a:solidFill>
                  <a:srgbClr val="1D1D1B"/>
                </a:solidFill>
                <a:cs typeface="Muller Medium"/>
              </a:rPr>
              <a:t>аккредитацияләнгән халыкара</a:t>
            </a:r>
            <a:r>
              <a:rPr lang="ru-RU" sz="2000" spc="10" dirty="0" smtClean="0">
                <a:solidFill>
                  <a:srgbClr val="1D1D1B"/>
                </a:solidFill>
                <a:cs typeface="Muller Medium"/>
              </a:rPr>
              <a:t> электрон </a:t>
            </a:r>
            <a:r>
              <a:rPr lang="ru-RU" sz="2000" spc="10" dirty="0" err="1" smtClean="0">
                <a:solidFill>
                  <a:srgbClr val="1D1D1B"/>
                </a:solidFill>
                <a:cs typeface="Muller Medium"/>
              </a:rPr>
              <a:t>сәүдә мәйданчыклары исемлеге</a:t>
            </a:r>
            <a:r>
              <a:rPr lang="ru-RU" sz="2000" spc="10" dirty="0" smtClean="0">
                <a:solidFill>
                  <a:srgbClr val="1D1D1B"/>
                </a:solidFill>
                <a:cs typeface="Muller Medium"/>
              </a:rPr>
              <a:t> </a:t>
            </a:r>
            <a:r>
              <a:rPr lang="ru-RU" sz="2000" spc="10" dirty="0" err="1" smtClean="0">
                <a:solidFill>
                  <a:srgbClr val="1D1D1B"/>
                </a:solidFill>
                <a:cs typeface="Muller Medium"/>
              </a:rPr>
              <a:t>буенча</a:t>
            </a:r>
            <a:r>
              <a:rPr lang="ru-RU" sz="2000" spc="10" dirty="0" smtClean="0">
                <a:solidFill>
                  <a:srgbClr val="1D1D1B"/>
                </a:solidFill>
                <a:cs typeface="Muller Medium"/>
              </a:rPr>
              <a:t> </a:t>
            </a:r>
            <a:r>
              <a:rPr lang="ru-RU" sz="2000" spc="10" dirty="0" err="1" smtClean="0">
                <a:solidFill>
                  <a:srgbClr val="1D1D1B"/>
                </a:solidFill>
                <a:cs typeface="Muller Medium"/>
              </a:rPr>
              <a:t>күрсәтелә</a:t>
            </a:r>
            <a:r>
              <a:rPr lang="ru-RU" sz="2000" spc="10" dirty="0" smtClean="0">
                <a:solidFill>
                  <a:srgbClr val="1D1D1B"/>
                </a:solidFill>
                <a:cs typeface="Muller Medium"/>
              </a:rPr>
              <a:t>.</a:t>
            </a:r>
            <a:endParaRPr lang="ru-RU" sz="2000" spc="10" dirty="0">
              <a:solidFill>
                <a:srgbClr val="1D1D1B"/>
              </a:solidFill>
              <a:cs typeface="Muller Medium"/>
            </a:endParaRPr>
          </a:p>
        </p:txBody>
      </p:sp>
    </p:spTree>
    <p:extLst>
      <p:ext uri="{BB962C8B-B14F-4D97-AF65-F5344CB8AC3E}">
        <p14:creationId xmlns:p14="http://schemas.microsoft.com/office/powerpoint/2010/main" xmlns="" val="1758030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240" y="0"/>
            <a:ext cx="20086320" cy="11304905"/>
          </a:xfrm>
          <a:custGeom>
            <a:avLst/>
            <a:gdLst/>
            <a:ahLst/>
            <a:cxnLst/>
            <a:rect l="l" t="t" r="r" b="b"/>
            <a:pathLst>
              <a:path w="20086320" h="11304905">
                <a:moveTo>
                  <a:pt x="20085557" y="286"/>
                </a:moveTo>
                <a:lnTo>
                  <a:pt x="0" y="286"/>
                </a:lnTo>
                <a:lnTo>
                  <a:pt x="0" y="11304905"/>
                </a:lnTo>
                <a:lnTo>
                  <a:pt x="20085557" y="11304905"/>
                </a:lnTo>
                <a:lnTo>
                  <a:pt x="20085557" y="286"/>
                </a:lnTo>
                <a:close/>
              </a:path>
            </a:pathLst>
          </a:custGeom>
          <a:solidFill>
            <a:srgbClr val="C59260"/>
          </a:solidFill>
        </p:spPr>
        <p:txBody>
          <a:bodyPr wrap="square" lIns="0" tIns="0" rIns="0" bIns="0" rtlCol="0"/>
          <a:lstStyle/>
          <a:p>
            <a:endParaRPr/>
          </a:p>
        </p:txBody>
      </p:sp>
      <p:sp>
        <p:nvSpPr>
          <p:cNvPr id="3" name="object 3"/>
          <p:cNvSpPr/>
          <p:nvPr/>
        </p:nvSpPr>
        <p:spPr>
          <a:xfrm>
            <a:off x="632488" y="3359027"/>
            <a:ext cx="5873115" cy="6199505"/>
          </a:xfrm>
          <a:custGeom>
            <a:avLst/>
            <a:gdLst/>
            <a:ahLst/>
            <a:cxnLst/>
            <a:rect l="l" t="t" r="r" b="b"/>
            <a:pathLst>
              <a:path w="5873115" h="6199505">
                <a:moveTo>
                  <a:pt x="5872950" y="202"/>
                </a:moveTo>
                <a:lnTo>
                  <a:pt x="341998" y="202"/>
                </a:lnTo>
                <a:lnTo>
                  <a:pt x="-16" y="1023034"/>
                </a:lnTo>
                <a:lnTo>
                  <a:pt x="-16" y="6199423"/>
                </a:lnTo>
                <a:lnTo>
                  <a:pt x="5530948" y="6199423"/>
                </a:lnTo>
                <a:lnTo>
                  <a:pt x="5872950" y="5176591"/>
                </a:lnTo>
                <a:lnTo>
                  <a:pt x="5872950" y="202"/>
                </a:lnTo>
                <a:close/>
              </a:path>
            </a:pathLst>
          </a:custGeom>
          <a:solidFill>
            <a:srgbClr val="FFFFFF"/>
          </a:solidFill>
        </p:spPr>
        <p:txBody>
          <a:bodyPr wrap="square" lIns="0" tIns="0" rIns="0" bIns="0" rtlCol="0"/>
          <a:lstStyle/>
          <a:p>
            <a:endParaRPr/>
          </a:p>
        </p:txBody>
      </p:sp>
      <p:sp>
        <p:nvSpPr>
          <p:cNvPr id="6" name="object 6"/>
          <p:cNvSpPr txBox="1"/>
          <p:nvPr/>
        </p:nvSpPr>
        <p:spPr>
          <a:xfrm>
            <a:off x="1210970" y="3374812"/>
            <a:ext cx="659765" cy="773289"/>
          </a:xfrm>
          <a:prstGeom prst="rect">
            <a:avLst/>
          </a:prstGeom>
        </p:spPr>
        <p:txBody>
          <a:bodyPr vert="horz" wrap="square" lIns="0" tIns="11430" rIns="0" bIns="0" rtlCol="0">
            <a:spAutoFit/>
          </a:bodyPr>
          <a:lstStyle/>
          <a:p>
            <a:pPr marL="12700">
              <a:lnSpc>
                <a:spcPct val="100000"/>
              </a:lnSpc>
              <a:spcBef>
                <a:spcPts val="90"/>
              </a:spcBef>
            </a:pPr>
            <a:r>
              <a:rPr lang="ru-RU" sz="4950" b="1" spc="-15" dirty="0">
                <a:solidFill>
                  <a:srgbClr val="E84E20"/>
                </a:solidFill>
                <a:latin typeface="Calibri"/>
                <a:cs typeface="Calibri"/>
              </a:rPr>
              <a:t>30</a:t>
            </a:r>
            <a:endParaRPr sz="4950" dirty="0">
              <a:latin typeface="Calibri"/>
              <a:cs typeface="Calibri"/>
            </a:endParaRPr>
          </a:p>
        </p:txBody>
      </p:sp>
      <p:sp>
        <p:nvSpPr>
          <p:cNvPr id="7" name="object 7"/>
          <p:cNvSpPr/>
          <p:nvPr/>
        </p:nvSpPr>
        <p:spPr>
          <a:xfrm>
            <a:off x="7551720" y="3232133"/>
            <a:ext cx="5660390" cy="6285230"/>
          </a:xfrm>
          <a:custGeom>
            <a:avLst/>
            <a:gdLst/>
            <a:ahLst/>
            <a:cxnLst/>
            <a:rect l="l" t="t" r="r" b="b"/>
            <a:pathLst>
              <a:path w="5660390" h="6285230">
                <a:moveTo>
                  <a:pt x="5659688" y="203"/>
                </a:moveTo>
                <a:lnTo>
                  <a:pt x="329379" y="203"/>
                </a:lnTo>
                <a:lnTo>
                  <a:pt x="-177" y="1037132"/>
                </a:lnTo>
                <a:lnTo>
                  <a:pt x="-177" y="6285020"/>
                </a:lnTo>
                <a:lnTo>
                  <a:pt x="5330131" y="6285020"/>
                </a:lnTo>
                <a:lnTo>
                  <a:pt x="5659688" y="5247964"/>
                </a:lnTo>
                <a:lnTo>
                  <a:pt x="5659688" y="203"/>
                </a:lnTo>
                <a:close/>
              </a:path>
            </a:pathLst>
          </a:custGeom>
          <a:solidFill>
            <a:srgbClr val="EBDED0"/>
          </a:solidFill>
        </p:spPr>
        <p:txBody>
          <a:bodyPr wrap="square" lIns="0" tIns="0" rIns="0" bIns="0" rtlCol="0"/>
          <a:lstStyle/>
          <a:p>
            <a:endParaRPr/>
          </a:p>
        </p:txBody>
      </p:sp>
      <p:sp>
        <p:nvSpPr>
          <p:cNvPr id="8" name="object 8"/>
          <p:cNvSpPr txBox="1"/>
          <p:nvPr/>
        </p:nvSpPr>
        <p:spPr>
          <a:xfrm>
            <a:off x="8216447" y="3361981"/>
            <a:ext cx="4060825" cy="1211870"/>
          </a:xfrm>
          <a:prstGeom prst="rect">
            <a:avLst/>
          </a:prstGeom>
        </p:spPr>
        <p:txBody>
          <a:bodyPr vert="horz" wrap="square" lIns="0" tIns="11430" rIns="0" bIns="0" rtlCol="0">
            <a:spAutoFit/>
          </a:bodyPr>
          <a:lstStyle/>
          <a:p>
            <a:pPr marL="12700" marR="5080">
              <a:lnSpc>
                <a:spcPct val="100000"/>
              </a:lnSpc>
              <a:spcBef>
                <a:spcPts val="90"/>
              </a:spcBef>
            </a:pPr>
            <a:r>
              <a:rPr lang="ru-RU" sz="1950" b="1" spc="-95" dirty="0" smtClean="0">
                <a:solidFill>
                  <a:srgbClr val="1D1D1B"/>
                </a:solidFill>
                <a:cs typeface="Calibri"/>
              </a:rPr>
              <a:t>ТАТАРСТАН РЕСПУБЛИКАСЫ ИКЪТИСАД МИНИСТРЛЫГЫ БЕЛӘН КИЛЕШҮ ТӨЗҮ ӨЧЕН ДОКУМЕНТЛАР КАБУЛ ИТҮ БУЕНЧА КОМПЛЕКСЛЫ ХЕЗМӘТ КҮРСӘТҮ</a:t>
            </a:r>
            <a:endParaRPr sz="1950" dirty="0">
              <a:latin typeface="Calibri"/>
              <a:cs typeface="Calibri"/>
            </a:endParaRPr>
          </a:p>
        </p:txBody>
      </p:sp>
      <p:sp>
        <p:nvSpPr>
          <p:cNvPr id="9" name="object 9"/>
          <p:cNvSpPr txBox="1"/>
          <p:nvPr/>
        </p:nvSpPr>
        <p:spPr>
          <a:xfrm>
            <a:off x="7980348" y="4803769"/>
            <a:ext cx="4643470" cy="3130343"/>
          </a:xfrm>
          <a:prstGeom prst="rect">
            <a:avLst/>
          </a:prstGeom>
        </p:spPr>
        <p:txBody>
          <a:bodyPr vert="horz" wrap="square" lIns="0" tIns="52069" rIns="0" bIns="0" rtlCol="0">
            <a:spAutoFit/>
          </a:bodyPr>
          <a:lstStyle/>
          <a:p>
            <a:pPr marL="356870">
              <a:lnSpc>
                <a:spcPct val="100000"/>
              </a:lnSpc>
              <a:spcBef>
                <a:spcPts val="409"/>
              </a:spcBef>
            </a:pPr>
            <a:r>
              <a:rPr sz="1800" spc="-30" smtClean="0">
                <a:latin typeface="Calibri"/>
                <a:cs typeface="Calibri"/>
              </a:rPr>
              <a:t>Документ</a:t>
            </a:r>
            <a:r>
              <a:rPr lang="tt-RU" sz="1800" spc="-30" dirty="0" smtClean="0">
                <a:latin typeface="Calibri"/>
                <a:cs typeface="Calibri"/>
              </a:rPr>
              <a:t>лар</a:t>
            </a:r>
            <a:r>
              <a:rPr sz="1800" spc="-30" smtClean="0">
                <a:latin typeface="Calibri"/>
                <a:cs typeface="Calibri"/>
              </a:rPr>
              <a:t>:</a:t>
            </a:r>
            <a:endParaRPr sz="1800" dirty="0">
              <a:latin typeface="Calibri"/>
              <a:cs typeface="Calibri"/>
            </a:endParaRPr>
          </a:p>
          <a:p>
            <a:pPr marL="490855" indent="-134620">
              <a:lnSpc>
                <a:spcPct val="100000"/>
              </a:lnSpc>
              <a:spcBef>
                <a:spcPts val="310"/>
              </a:spcBef>
              <a:buChar char="-"/>
              <a:tabLst>
                <a:tab pos="490538" algn="l"/>
              </a:tabLst>
            </a:pPr>
            <a:r>
              <a:rPr lang="tt-RU" spc="-5" dirty="0" smtClean="0">
                <a:latin typeface="Calibri"/>
                <a:cs typeface="Calibri"/>
              </a:rPr>
              <a:t>гариза</a:t>
            </a:r>
            <a:r>
              <a:rPr sz="1800" spc="-5" smtClean="0">
                <a:latin typeface="Calibri"/>
                <a:cs typeface="Calibri"/>
              </a:rPr>
              <a:t>,</a:t>
            </a:r>
            <a:endParaRPr sz="1800" dirty="0">
              <a:latin typeface="Calibri"/>
              <a:cs typeface="Calibri"/>
            </a:endParaRPr>
          </a:p>
          <a:p>
            <a:pPr marL="490855" indent="-134620">
              <a:lnSpc>
                <a:spcPct val="100000"/>
              </a:lnSpc>
              <a:spcBef>
                <a:spcPts val="290"/>
              </a:spcBef>
              <a:buChar char="-"/>
              <a:tabLst>
                <a:tab pos="491490" algn="l"/>
              </a:tabLst>
            </a:pPr>
            <a:r>
              <a:rPr lang="tt-RU" spc="-10" dirty="0" smtClean="0">
                <a:latin typeface="Calibri"/>
                <a:cs typeface="Calibri"/>
              </a:rPr>
              <a:t>г</a:t>
            </a:r>
            <a:r>
              <a:rPr lang="tt-RU" sz="1800" spc="-10" dirty="0" smtClean="0">
                <a:latin typeface="Calibri"/>
                <a:cs typeface="Calibri"/>
              </a:rPr>
              <a:t>амәлгә кую документлары</a:t>
            </a:r>
            <a:r>
              <a:rPr sz="1800" spc="-25" smtClean="0">
                <a:latin typeface="Calibri"/>
                <a:cs typeface="Calibri"/>
              </a:rPr>
              <a:t>,</a:t>
            </a:r>
            <a:endParaRPr sz="1800" dirty="0">
              <a:latin typeface="Calibri"/>
              <a:cs typeface="Calibri"/>
            </a:endParaRPr>
          </a:p>
          <a:p>
            <a:pPr marL="490855" indent="-134620">
              <a:lnSpc>
                <a:spcPct val="100000"/>
              </a:lnSpc>
              <a:spcBef>
                <a:spcPts val="315"/>
              </a:spcBef>
              <a:buChar char="-"/>
              <a:tabLst>
                <a:tab pos="491490" algn="l"/>
              </a:tabLst>
            </a:pPr>
            <a:r>
              <a:rPr lang="tt-RU" sz="1800" spc="-45" dirty="0" smtClean="0">
                <a:latin typeface="Calibri"/>
                <a:cs typeface="Calibri"/>
              </a:rPr>
              <a:t> шартнамә һәм/ яки килешү күчермәсе</a:t>
            </a:r>
            <a:r>
              <a:rPr sz="1800" smtClean="0">
                <a:latin typeface="Calibri"/>
                <a:cs typeface="Calibri"/>
              </a:rPr>
              <a:t>,</a:t>
            </a:r>
            <a:endParaRPr sz="1800" dirty="0">
              <a:latin typeface="Calibri"/>
              <a:cs typeface="Calibri"/>
            </a:endParaRPr>
          </a:p>
          <a:p>
            <a:pPr marL="490855" indent="-134620">
              <a:lnSpc>
                <a:spcPct val="100000"/>
              </a:lnSpc>
              <a:spcBef>
                <a:spcPts val="285"/>
              </a:spcBef>
              <a:buChar char="-"/>
              <a:tabLst>
                <a:tab pos="491490" algn="l"/>
              </a:tabLst>
            </a:pPr>
            <a:r>
              <a:rPr lang="ru-RU" spc="-25" dirty="0" err="1" smtClean="0">
                <a:cs typeface="Calibri"/>
              </a:rPr>
              <a:t>тулылыкны</a:t>
            </a:r>
            <a:r>
              <a:rPr lang="ru-RU" spc="-25" dirty="0" smtClean="0">
                <a:cs typeface="Calibri"/>
              </a:rPr>
              <a:t> </a:t>
            </a:r>
            <a:r>
              <a:rPr lang="ru-RU" spc="-25" dirty="0" err="1" smtClean="0">
                <a:cs typeface="Calibri"/>
              </a:rPr>
              <a:t>исәпләү</a:t>
            </a:r>
            <a:r>
              <a:rPr sz="1800" spc="-5" smtClean="0">
                <a:latin typeface="Calibri"/>
                <a:cs typeface="Calibri"/>
              </a:rPr>
              <a:t>,</a:t>
            </a:r>
            <a:endParaRPr sz="1800" dirty="0">
              <a:latin typeface="Calibri"/>
              <a:cs typeface="Calibri"/>
            </a:endParaRPr>
          </a:p>
          <a:p>
            <a:pPr marL="490855" indent="-134620">
              <a:lnSpc>
                <a:spcPct val="100000"/>
              </a:lnSpc>
              <a:spcBef>
                <a:spcPts val="315"/>
              </a:spcBef>
              <a:buChar char="-"/>
              <a:tabLst>
                <a:tab pos="491490" algn="l"/>
              </a:tabLst>
            </a:pPr>
            <a:r>
              <a:rPr lang="tt-RU" spc="-10" dirty="0" smtClean="0">
                <a:latin typeface="Calibri"/>
                <a:cs typeface="Calibri"/>
              </a:rPr>
              <a:t>т</a:t>
            </a:r>
            <a:r>
              <a:rPr lang="tt-RU" sz="1800" spc="-10" dirty="0" smtClean="0">
                <a:latin typeface="Calibri"/>
                <a:cs typeface="Calibri"/>
              </a:rPr>
              <a:t>улылыкны исәпләүгә реестр</a:t>
            </a:r>
            <a:r>
              <a:rPr sz="1800" spc="-5" smtClean="0">
                <a:latin typeface="Calibri"/>
                <a:cs typeface="Calibri"/>
              </a:rPr>
              <a:t>,</a:t>
            </a:r>
            <a:endParaRPr sz="1800" dirty="0">
              <a:latin typeface="Calibri"/>
              <a:cs typeface="Calibri"/>
            </a:endParaRPr>
          </a:p>
          <a:p>
            <a:pPr marL="490855" indent="-134620">
              <a:lnSpc>
                <a:spcPct val="100000"/>
              </a:lnSpc>
              <a:spcBef>
                <a:spcPts val="290"/>
              </a:spcBef>
              <a:buChar char="-"/>
              <a:tabLst>
                <a:tab pos="491490" algn="l"/>
              </a:tabLst>
            </a:pPr>
            <a:r>
              <a:rPr lang="ru-RU" dirty="0" smtClean="0">
                <a:latin typeface="Calibri"/>
                <a:cs typeface="Calibri"/>
              </a:rPr>
              <a:t>г</a:t>
            </a:r>
            <a:r>
              <a:rPr sz="1800" smtClean="0">
                <a:latin typeface="Calibri"/>
                <a:cs typeface="Calibri"/>
              </a:rPr>
              <a:t>аранти</a:t>
            </a:r>
            <a:r>
              <a:rPr lang="tt-RU" sz="1800" dirty="0" smtClean="0">
                <a:latin typeface="Calibri"/>
                <a:cs typeface="Calibri"/>
              </a:rPr>
              <a:t>я бирү хаты</a:t>
            </a:r>
            <a:r>
              <a:rPr sz="1800" smtClean="0">
                <a:latin typeface="Calibri"/>
                <a:cs typeface="Calibri"/>
              </a:rPr>
              <a:t>,</a:t>
            </a:r>
            <a:endParaRPr sz="1800" dirty="0">
              <a:latin typeface="Calibri"/>
              <a:cs typeface="Calibri"/>
            </a:endParaRPr>
          </a:p>
          <a:p>
            <a:pPr marL="490855" indent="-134620">
              <a:lnSpc>
                <a:spcPct val="100000"/>
              </a:lnSpc>
              <a:spcBef>
                <a:spcPts val="310"/>
              </a:spcBef>
              <a:buChar char="-"/>
              <a:tabLst>
                <a:tab pos="491490" algn="l"/>
              </a:tabLst>
            </a:pPr>
            <a:r>
              <a:rPr sz="1800" spc="-5" dirty="0">
                <a:latin typeface="Calibri"/>
                <a:cs typeface="Calibri"/>
              </a:rPr>
              <a:t>бизнес-план</a:t>
            </a:r>
            <a:endParaRPr sz="1800" dirty="0">
              <a:latin typeface="Calibri"/>
              <a:cs typeface="Calibri"/>
            </a:endParaRPr>
          </a:p>
          <a:p>
            <a:pPr marL="356870">
              <a:lnSpc>
                <a:spcPct val="100000"/>
              </a:lnSpc>
              <a:spcBef>
                <a:spcPts val="290"/>
              </a:spcBef>
              <a:tabLst>
                <a:tab pos="1167765" algn="l"/>
                <a:tab pos="2505710" algn="l"/>
                <a:tab pos="3655060" algn="l"/>
              </a:tabLst>
            </a:pPr>
            <a:r>
              <a:rPr lang="ru-RU" b="1" i="1" spc="-170" dirty="0" err="1" smtClean="0">
                <a:cs typeface="Calibri"/>
              </a:rPr>
              <a:t>Хезмәтне кластерлы</a:t>
            </a:r>
            <a:r>
              <a:rPr lang="ru-RU" b="1" i="1" spc="-170" dirty="0" smtClean="0">
                <a:cs typeface="Calibri"/>
              </a:rPr>
              <a:t> </a:t>
            </a:r>
            <a:r>
              <a:rPr lang="ru-RU" b="1" i="1" spc="-170" dirty="0" err="1" smtClean="0">
                <a:cs typeface="Calibri"/>
              </a:rPr>
              <a:t>үсеш үзәгендә шәхсән алырга</a:t>
            </a:r>
            <a:r>
              <a:rPr lang="ru-RU" b="1" i="1" spc="-170" dirty="0" smtClean="0">
                <a:cs typeface="Calibri"/>
              </a:rPr>
              <a:t> </a:t>
            </a:r>
            <a:r>
              <a:rPr lang="ru-RU" b="1" i="1" spc="-170" dirty="0" err="1" smtClean="0">
                <a:cs typeface="Calibri"/>
              </a:rPr>
              <a:t>кирәк</a:t>
            </a:r>
            <a:endParaRPr sz="1800" dirty="0">
              <a:latin typeface="Calibri"/>
              <a:cs typeface="Calibri"/>
            </a:endParaRPr>
          </a:p>
        </p:txBody>
      </p:sp>
      <p:sp>
        <p:nvSpPr>
          <p:cNvPr id="10" name="object 10"/>
          <p:cNvSpPr/>
          <p:nvPr/>
        </p:nvSpPr>
        <p:spPr>
          <a:xfrm>
            <a:off x="0" y="0"/>
            <a:ext cx="2517140" cy="2520950"/>
          </a:xfrm>
          <a:custGeom>
            <a:avLst/>
            <a:gdLst/>
            <a:ahLst/>
            <a:cxnLst/>
            <a:rect l="l" t="t" r="r" b="b"/>
            <a:pathLst>
              <a:path w="2517140" h="2520950">
                <a:moveTo>
                  <a:pt x="2517076" y="286"/>
                </a:moveTo>
                <a:lnTo>
                  <a:pt x="0" y="286"/>
                </a:lnTo>
                <a:lnTo>
                  <a:pt x="0" y="2520791"/>
                </a:lnTo>
                <a:lnTo>
                  <a:pt x="2517076" y="286"/>
                </a:lnTo>
                <a:close/>
              </a:path>
            </a:pathLst>
          </a:custGeom>
          <a:solidFill>
            <a:srgbClr val="E84E20"/>
          </a:solidFill>
        </p:spPr>
        <p:txBody>
          <a:bodyPr wrap="square" lIns="0" tIns="0" rIns="0" bIns="0" rtlCol="0"/>
          <a:lstStyle/>
          <a:p>
            <a:endParaRPr/>
          </a:p>
        </p:txBody>
      </p:sp>
      <p:grpSp>
        <p:nvGrpSpPr>
          <p:cNvPr id="11" name="object 11"/>
          <p:cNvGrpSpPr/>
          <p:nvPr/>
        </p:nvGrpSpPr>
        <p:grpSpPr>
          <a:xfrm>
            <a:off x="13797946" y="3300900"/>
            <a:ext cx="6303645" cy="7979409"/>
            <a:chOff x="13797946" y="3300900"/>
            <a:chExt cx="6303645" cy="7979409"/>
          </a:xfrm>
        </p:grpSpPr>
        <p:sp>
          <p:nvSpPr>
            <p:cNvPr id="12" name="object 12"/>
            <p:cNvSpPr/>
            <p:nvPr/>
          </p:nvSpPr>
          <p:spPr>
            <a:xfrm>
              <a:off x="17611344" y="8787097"/>
              <a:ext cx="2490470" cy="2493010"/>
            </a:xfrm>
            <a:custGeom>
              <a:avLst/>
              <a:gdLst/>
              <a:ahLst/>
              <a:cxnLst/>
              <a:rect l="l" t="t" r="r" b="b"/>
              <a:pathLst>
                <a:path w="2490469" h="2493009">
                  <a:moveTo>
                    <a:pt x="2489580" y="63"/>
                  </a:moveTo>
                  <a:lnTo>
                    <a:pt x="-445" y="2492895"/>
                  </a:lnTo>
                  <a:lnTo>
                    <a:pt x="2489580" y="2492895"/>
                  </a:lnTo>
                  <a:lnTo>
                    <a:pt x="2489580" y="63"/>
                  </a:lnTo>
                  <a:close/>
                </a:path>
              </a:pathLst>
            </a:custGeom>
            <a:solidFill>
              <a:srgbClr val="E84E20"/>
            </a:solidFill>
          </p:spPr>
          <p:txBody>
            <a:bodyPr wrap="square" lIns="0" tIns="0" rIns="0" bIns="0" rtlCol="0"/>
            <a:lstStyle/>
            <a:p>
              <a:endParaRPr/>
            </a:p>
          </p:txBody>
        </p:sp>
        <p:pic>
          <p:nvPicPr>
            <p:cNvPr id="13" name="object 13"/>
            <p:cNvPicPr/>
            <p:nvPr/>
          </p:nvPicPr>
          <p:blipFill>
            <a:blip r:embed="rId2" cstate="print"/>
            <a:stretch>
              <a:fillRect/>
            </a:stretch>
          </p:blipFill>
          <p:spPr>
            <a:xfrm>
              <a:off x="13797946" y="3300900"/>
              <a:ext cx="5882491" cy="6190331"/>
            </a:xfrm>
            <a:prstGeom prst="rect">
              <a:avLst/>
            </a:prstGeom>
          </p:spPr>
        </p:pic>
      </p:grpSp>
      <p:sp>
        <p:nvSpPr>
          <p:cNvPr id="14" name="object 14"/>
          <p:cNvSpPr txBox="1">
            <a:spLocks noGrp="1"/>
          </p:cNvSpPr>
          <p:nvPr>
            <p:ph type="title"/>
          </p:nvPr>
        </p:nvSpPr>
        <p:spPr>
          <a:xfrm>
            <a:off x="3408316" y="446051"/>
            <a:ext cx="12972415" cy="2288540"/>
          </a:xfrm>
          <a:prstGeom prst="rect">
            <a:avLst/>
          </a:prstGeom>
        </p:spPr>
        <p:txBody>
          <a:bodyPr vert="horz" wrap="square" lIns="0" tIns="11430" rIns="0" bIns="0" rtlCol="0">
            <a:spAutoFit/>
          </a:bodyPr>
          <a:lstStyle/>
          <a:p>
            <a:pPr marL="12700" marR="5080" indent="-2540" algn="ctr">
              <a:lnSpc>
                <a:spcPct val="100000"/>
              </a:lnSpc>
              <a:spcBef>
                <a:spcPts val="90"/>
              </a:spcBef>
            </a:pPr>
            <a:r>
              <a:rPr lang="ru-RU" spc="-10" dirty="0" smtClean="0"/>
              <a:t>ИНДУСТРИЯ (СӘНӘГАТЬ) ПАРКЛАРЫНЫҢ ИДАРӘЧЕ КОМПАНИЯЛӘРЕ ҺӘМ РЕЗИДЕНТЛАРЫ ӨЧЕН ЯРДӘМ ЧАРАЛАРЫ</a:t>
            </a:r>
            <a:endParaRPr spc="-25" dirty="0"/>
          </a:p>
        </p:txBody>
      </p:sp>
      <p:sp>
        <p:nvSpPr>
          <p:cNvPr id="16" name="object 16"/>
          <p:cNvSpPr txBox="1"/>
          <p:nvPr/>
        </p:nvSpPr>
        <p:spPr>
          <a:xfrm>
            <a:off x="15081501" y="3374811"/>
            <a:ext cx="4400365" cy="1211870"/>
          </a:xfrm>
          <a:prstGeom prst="rect">
            <a:avLst/>
          </a:prstGeom>
        </p:spPr>
        <p:txBody>
          <a:bodyPr vert="horz" wrap="square" lIns="0" tIns="11430" rIns="0" bIns="0" rtlCol="0">
            <a:spAutoFit/>
          </a:bodyPr>
          <a:lstStyle/>
          <a:p>
            <a:pPr marL="12700" algn="just">
              <a:lnSpc>
                <a:spcPct val="100000"/>
              </a:lnSpc>
              <a:spcBef>
                <a:spcPts val="90"/>
              </a:spcBef>
            </a:pPr>
            <a:r>
              <a:rPr lang="ru-RU" sz="1950" b="1" spc="-95" dirty="0" smtClean="0">
                <a:solidFill>
                  <a:srgbClr val="1D1D1B"/>
                </a:solidFill>
                <a:cs typeface="Calibri"/>
              </a:rPr>
              <a:t>ТАТАРСТАН РЕСПУБЛИКАСЫ ИКЪТИСАД МИНИСТРЛЫГЫ БЕЛӘН КИЛЕШҮ ТӨЗҮНЕҢ ХИСАП ДОКУМЕНТЛАРЫН КАБУЛ ИТҮ БУЕНЧА КОМПЛЕКСЛЫ ХЕЗМӘТ</a:t>
            </a:r>
            <a:endParaRPr sz="1950" dirty="0">
              <a:latin typeface="Calibri"/>
              <a:cs typeface="Calibri"/>
            </a:endParaRPr>
          </a:p>
        </p:txBody>
      </p:sp>
      <p:sp>
        <p:nvSpPr>
          <p:cNvPr id="17" name="object 17"/>
          <p:cNvSpPr txBox="1"/>
          <p:nvPr/>
        </p:nvSpPr>
        <p:spPr>
          <a:xfrm>
            <a:off x="14041273" y="4942079"/>
            <a:ext cx="5394960" cy="3464024"/>
          </a:xfrm>
          <a:prstGeom prst="rect">
            <a:avLst/>
          </a:prstGeom>
        </p:spPr>
        <p:txBody>
          <a:bodyPr vert="horz" wrap="square" lIns="0" tIns="52069" rIns="0" bIns="0" rtlCol="0">
            <a:spAutoFit/>
          </a:bodyPr>
          <a:lstStyle/>
          <a:p>
            <a:pPr marL="460375">
              <a:lnSpc>
                <a:spcPct val="100000"/>
              </a:lnSpc>
              <a:spcBef>
                <a:spcPts val="409"/>
              </a:spcBef>
            </a:pPr>
            <a:r>
              <a:rPr sz="1800" spc="-30" smtClean="0">
                <a:latin typeface="Calibri"/>
                <a:cs typeface="Calibri"/>
              </a:rPr>
              <a:t>Документ</a:t>
            </a:r>
            <a:r>
              <a:rPr lang="tt-RU" sz="1800" spc="-30" dirty="0" smtClean="0">
                <a:latin typeface="Calibri"/>
                <a:cs typeface="Calibri"/>
              </a:rPr>
              <a:t>лар</a:t>
            </a:r>
            <a:r>
              <a:rPr sz="1800" spc="-30" smtClean="0">
                <a:latin typeface="Calibri"/>
                <a:cs typeface="Calibri"/>
              </a:rPr>
              <a:t>:</a:t>
            </a:r>
            <a:endParaRPr sz="1800" dirty="0">
              <a:latin typeface="Calibri"/>
              <a:cs typeface="Calibri"/>
            </a:endParaRPr>
          </a:p>
          <a:p>
            <a:pPr marL="594360" indent="-134620">
              <a:lnSpc>
                <a:spcPct val="100000"/>
              </a:lnSpc>
              <a:spcBef>
                <a:spcPts val="315"/>
              </a:spcBef>
              <a:buChar char="-"/>
              <a:tabLst>
                <a:tab pos="594995" algn="l"/>
              </a:tabLst>
            </a:pPr>
            <a:r>
              <a:rPr lang="tt-RU" dirty="0" smtClean="0">
                <a:latin typeface="Calibri"/>
                <a:cs typeface="Calibri"/>
              </a:rPr>
              <a:t>хи</a:t>
            </a:r>
            <a:r>
              <a:rPr lang="tt-RU" sz="1800" dirty="0" smtClean="0">
                <a:latin typeface="Calibri"/>
                <a:cs typeface="Calibri"/>
              </a:rPr>
              <a:t>сап </a:t>
            </a:r>
            <a:r>
              <a:rPr sz="1800" smtClean="0">
                <a:latin typeface="Calibri"/>
                <a:cs typeface="Calibri"/>
              </a:rPr>
              <a:t>ф</a:t>
            </a:r>
            <a:r>
              <a:rPr sz="1800" spc="10" smtClean="0">
                <a:latin typeface="Calibri"/>
                <a:cs typeface="Calibri"/>
              </a:rPr>
              <a:t>о</a:t>
            </a:r>
            <a:r>
              <a:rPr sz="1800" spc="-10" smtClean="0">
                <a:latin typeface="Calibri"/>
                <a:cs typeface="Calibri"/>
              </a:rPr>
              <a:t>р</a:t>
            </a:r>
            <a:r>
              <a:rPr sz="1800" smtClean="0">
                <a:latin typeface="Calibri"/>
                <a:cs typeface="Calibri"/>
              </a:rPr>
              <a:t>ма</a:t>
            </a:r>
            <a:r>
              <a:rPr lang="tt-RU" sz="1800" dirty="0" smtClean="0">
                <a:latin typeface="Calibri"/>
                <a:cs typeface="Calibri"/>
              </a:rPr>
              <a:t>сы</a:t>
            </a:r>
            <a:r>
              <a:rPr sz="1800" spc="-5" smtClean="0">
                <a:latin typeface="Calibri"/>
                <a:cs typeface="Calibri"/>
              </a:rPr>
              <a:t>,</a:t>
            </a:r>
            <a:endParaRPr sz="1800" dirty="0">
              <a:latin typeface="Calibri"/>
              <a:cs typeface="Calibri"/>
            </a:endParaRPr>
          </a:p>
          <a:p>
            <a:pPr marL="594360" indent="-134620">
              <a:lnSpc>
                <a:spcPct val="100000"/>
              </a:lnSpc>
              <a:spcBef>
                <a:spcPts val="290"/>
              </a:spcBef>
              <a:buChar char="-"/>
              <a:tabLst>
                <a:tab pos="594995" algn="l"/>
              </a:tabLst>
            </a:pPr>
            <a:r>
              <a:rPr sz="1800" spc="-30" smtClean="0">
                <a:latin typeface="Calibri"/>
                <a:cs typeface="Calibri"/>
              </a:rPr>
              <a:t>бухгалтер</a:t>
            </a:r>
            <a:r>
              <a:rPr lang="tt-RU" sz="1800" spc="-30" dirty="0" smtClean="0">
                <a:latin typeface="Calibri"/>
                <a:cs typeface="Calibri"/>
              </a:rPr>
              <a:t>лык</a:t>
            </a:r>
            <a:r>
              <a:rPr sz="1800" spc="135" smtClean="0">
                <a:latin typeface="Calibri"/>
                <a:cs typeface="Calibri"/>
              </a:rPr>
              <a:t> </a:t>
            </a:r>
            <a:r>
              <a:rPr sz="1800" smtClean="0">
                <a:latin typeface="Calibri"/>
                <a:cs typeface="Calibri"/>
              </a:rPr>
              <a:t>баланс</a:t>
            </a:r>
            <a:r>
              <a:rPr lang="tt-RU" sz="1800" dirty="0" smtClean="0">
                <a:latin typeface="Calibri"/>
                <a:cs typeface="Calibri"/>
              </a:rPr>
              <a:t>ы</a:t>
            </a:r>
            <a:r>
              <a:rPr sz="1800" smtClean="0">
                <a:latin typeface="Calibri"/>
                <a:cs typeface="Calibri"/>
              </a:rPr>
              <a:t>,</a:t>
            </a:r>
            <a:endParaRPr sz="1800" dirty="0">
              <a:latin typeface="Calibri"/>
              <a:cs typeface="Calibri"/>
            </a:endParaRPr>
          </a:p>
          <a:p>
            <a:pPr marL="594360" indent="-134620">
              <a:lnSpc>
                <a:spcPct val="100000"/>
              </a:lnSpc>
              <a:spcBef>
                <a:spcPts val="310"/>
              </a:spcBef>
              <a:buChar char="-"/>
              <a:tabLst>
                <a:tab pos="594995" algn="l"/>
              </a:tabLst>
            </a:pPr>
            <a:r>
              <a:rPr lang="tt-RU" spc="-10" dirty="0" smtClean="0">
                <a:latin typeface="Calibri"/>
                <a:cs typeface="Calibri"/>
              </a:rPr>
              <a:t>а</a:t>
            </a:r>
            <a:r>
              <a:rPr lang="tt-RU" sz="1800" spc="-10" dirty="0" smtClean="0">
                <a:latin typeface="Calibri"/>
                <a:cs typeface="Calibri"/>
              </a:rPr>
              <a:t>кча чаралары хәрәкәте турында хисап</a:t>
            </a:r>
            <a:r>
              <a:rPr sz="1800" spc="-10" smtClean="0">
                <a:latin typeface="Calibri"/>
                <a:cs typeface="Calibri"/>
              </a:rPr>
              <a:t>,</a:t>
            </a:r>
            <a:endParaRPr sz="1800" dirty="0">
              <a:latin typeface="Calibri"/>
              <a:cs typeface="Calibri"/>
            </a:endParaRPr>
          </a:p>
          <a:p>
            <a:pPr marL="594360" indent="-134620">
              <a:lnSpc>
                <a:spcPct val="100000"/>
              </a:lnSpc>
              <a:spcBef>
                <a:spcPts val="290"/>
              </a:spcBef>
              <a:buChar char="-"/>
              <a:tabLst>
                <a:tab pos="594995" algn="l"/>
              </a:tabLst>
            </a:pPr>
            <a:r>
              <a:rPr lang="tt-RU" sz="1800" spc="-85" dirty="0" smtClean="0">
                <a:latin typeface="Calibri"/>
                <a:cs typeface="Calibri"/>
              </a:rPr>
              <a:t>түләү</a:t>
            </a:r>
            <a:r>
              <a:rPr sz="1800" spc="-85" smtClean="0">
                <a:latin typeface="Calibri"/>
                <a:cs typeface="Calibri"/>
              </a:rPr>
              <a:t> </a:t>
            </a:r>
            <a:r>
              <a:rPr sz="1800" spc="-50" smtClean="0">
                <a:latin typeface="Calibri"/>
                <a:cs typeface="Calibri"/>
              </a:rPr>
              <a:t>д</a:t>
            </a:r>
            <a:r>
              <a:rPr sz="1800" spc="-15" smtClean="0">
                <a:latin typeface="Calibri"/>
                <a:cs typeface="Calibri"/>
              </a:rPr>
              <a:t>о</a:t>
            </a:r>
            <a:r>
              <a:rPr sz="1800" spc="-20" smtClean="0">
                <a:latin typeface="Calibri"/>
                <a:cs typeface="Calibri"/>
              </a:rPr>
              <a:t>к</a:t>
            </a:r>
            <a:r>
              <a:rPr sz="1800" spc="-25" smtClean="0">
                <a:latin typeface="Calibri"/>
                <a:cs typeface="Calibri"/>
              </a:rPr>
              <a:t>у</a:t>
            </a:r>
            <a:r>
              <a:rPr sz="1800" spc="-20" smtClean="0">
                <a:latin typeface="Calibri"/>
                <a:cs typeface="Calibri"/>
              </a:rPr>
              <a:t>м</a:t>
            </a:r>
            <a:r>
              <a:rPr sz="1800" spc="-35" smtClean="0">
                <a:latin typeface="Calibri"/>
                <a:cs typeface="Calibri"/>
              </a:rPr>
              <a:t>е</a:t>
            </a:r>
            <a:r>
              <a:rPr sz="1800" spc="-30" smtClean="0">
                <a:latin typeface="Calibri"/>
                <a:cs typeface="Calibri"/>
              </a:rPr>
              <a:t>нт</a:t>
            </a:r>
            <a:r>
              <a:rPr lang="tt-RU" sz="1800" spc="-30" dirty="0" smtClean="0">
                <a:latin typeface="Calibri"/>
                <a:cs typeface="Calibri"/>
              </a:rPr>
              <a:t>лары</a:t>
            </a:r>
            <a:r>
              <a:rPr sz="1800" spc="70" smtClean="0">
                <a:latin typeface="Calibri"/>
                <a:cs typeface="Calibri"/>
              </a:rPr>
              <a:t> </a:t>
            </a:r>
            <a:r>
              <a:rPr sz="1800" smtClean="0">
                <a:latin typeface="Calibri"/>
                <a:cs typeface="Calibri"/>
              </a:rPr>
              <a:t>(</a:t>
            </a:r>
            <a:r>
              <a:rPr lang="tt-RU" sz="1800" spc="-5" dirty="0" smtClean="0">
                <a:latin typeface="Calibri"/>
                <a:cs typeface="Calibri"/>
              </a:rPr>
              <a:t>ШЭ өчен</a:t>
            </a:r>
            <a:r>
              <a:rPr sz="1800" spc="5" smtClean="0">
                <a:latin typeface="Calibri"/>
                <a:cs typeface="Calibri"/>
              </a:rPr>
              <a:t>)</a:t>
            </a:r>
            <a:r>
              <a:rPr sz="1800" smtClean="0">
                <a:latin typeface="Calibri"/>
                <a:cs typeface="Calibri"/>
              </a:rPr>
              <a:t>,</a:t>
            </a:r>
            <a:endParaRPr sz="1800" dirty="0">
              <a:latin typeface="Calibri"/>
              <a:cs typeface="Calibri"/>
            </a:endParaRPr>
          </a:p>
          <a:p>
            <a:pPr marL="528638" marR="5080" indent="-168275">
              <a:lnSpc>
                <a:spcPct val="113300"/>
              </a:lnSpc>
              <a:spcBef>
                <a:spcPts val="25"/>
              </a:spcBef>
              <a:buChar char="-"/>
              <a:tabLst>
                <a:tab pos="680085" algn="l"/>
                <a:tab pos="680720" algn="l"/>
                <a:tab pos="2195195" algn="l"/>
                <a:tab pos="3091180" algn="l"/>
                <a:tab pos="3466465" algn="l"/>
              </a:tabLst>
            </a:pPr>
            <a:r>
              <a:rPr lang="ru-RU" spc="-30" dirty="0" err="1" smtClean="0">
                <a:cs typeface="Calibri"/>
              </a:rPr>
              <a:t>кертелгән инвестицияләр күләме турында</a:t>
            </a:r>
            <a:r>
              <a:rPr lang="ru-RU" spc="-30" dirty="0" smtClean="0">
                <a:cs typeface="Calibri"/>
              </a:rPr>
              <a:t> </a:t>
            </a:r>
            <a:r>
              <a:rPr lang="ru-RU" spc="-30" dirty="0" err="1" smtClean="0">
                <a:cs typeface="Calibri"/>
              </a:rPr>
              <a:t>бухгалтерлык</a:t>
            </a:r>
            <a:r>
              <a:rPr lang="ru-RU" spc="-30" dirty="0" smtClean="0">
                <a:cs typeface="Calibri"/>
              </a:rPr>
              <a:t> </a:t>
            </a:r>
            <a:r>
              <a:rPr lang="ru-RU" spc="-30" dirty="0" err="1" smtClean="0">
                <a:cs typeface="Calibri"/>
              </a:rPr>
              <a:t>белешмәсе</a:t>
            </a:r>
            <a:r>
              <a:rPr sz="1800" smtClean="0">
                <a:latin typeface="Calibri"/>
                <a:cs typeface="Calibri"/>
              </a:rPr>
              <a:t>,</a:t>
            </a:r>
            <a:endParaRPr sz="1800" dirty="0">
              <a:latin typeface="Calibri"/>
              <a:cs typeface="Calibri"/>
            </a:endParaRPr>
          </a:p>
          <a:p>
            <a:pPr marL="594360" indent="-134620">
              <a:lnSpc>
                <a:spcPct val="100000"/>
              </a:lnSpc>
              <a:spcBef>
                <a:spcPts val="315"/>
              </a:spcBef>
              <a:buChar char="-"/>
              <a:tabLst>
                <a:tab pos="594995" algn="l"/>
              </a:tabLst>
            </a:pPr>
            <a:r>
              <a:rPr sz="1800" spc="-5">
                <a:latin typeface="Calibri"/>
                <a:cs typeface="Calibri"/>
              </a:rPr>
              <a:t>С</a:t>
            </a:r>
            <a:r>
              <a:rPr sz="1800" spc="5">
                <a:latin typeface="Calibri"/>
                <a:cs typeface="Calibri"/>
              </a:rPr>
              <a:t>З</a:t>
            </a:r>
            <a:r>
              <a:rPr sz="1800">
                <a:latin typeface="Calibri"/>
                <a:cs typeface="Calibri"/>
              </a:rPr>
              <a:t>ВМ</a:t>
            </a:r>
            <a:r>
              <a:rPr sz="1800" spc="-20">
                <a:latin typeface="Calibri"/>
                <a:cs typeface="Calibri"/>
              </a:rPr>
              <a:t> </a:t>
            </a:r>
            <a:r>
              <a:rPr sz="1800" spc="5" smtClean="0">
                <a:latin typeface="Calibri"/>
                <a:cs typeface="Calibri"/>
              </a:rPr>
              <a:t>(</a:t>
            </a:r>
            <a:r>
              <a:rPr lang="tt-RU" sz="1800" spc="5" dirty="0" smtClean="0">
                <a:latin typeface="Calibri"/>
                <a:cs typeface="Calibri"/>
              </a:rPr>
              <a:t>иминиятләштерелгән затлар турында белешмәләр</a:t>
            </a:r>
            <a:r>
              <a:rPr sz="1800" smtClean="0">
                <a:latin typeface="Calibri"/>
                <a:cs typeface="Calibri"/>
              </a:rPr>
              <a:t>)</a:t>
            </a:r>
            <a:endParaRPr sz="1800" dirty="0">
              <a:latin typeface="Calibri"/>
              <a:cs typeface="Calibri"/>
            </a:endParaRPr>
          </a:p>
          <a:p>
            <a:pPr marL="12700" marR="48260" indent="447675">
              <a:lnSpc>
                <a:spcPts val="2470"/>
              </a:lnSpc>
              <a:spcBef>
                <a:spcPts val="80"/>
              </a:spcBef>
              <a:tabLst>
                <a:tab pos="1271270" algn="l"/>
                <a:tab pos="2609215" algn="l"/>
                <a:tab pos="3758565" algn="l"/>
                <a:tab pos="4389755" algn="l"/>
              </a:tabLst>
            </a:pPr>
            <a:r>
              <a:rPr lang="ru-RU" b="1" i="1" spc="-40" dirty="0" err="1" smtClean="0">
                <a:cs typeface="Calibri"/>
              </a:rPr>
              <a:t>Хезмәтне кластерлы</a:t>
            </a:r>
            <a:r>
              <a:rPr lang="ru-RU" b="1" i="1" spc="-40" dirty="0" smtClean="0">
                <a:cs typeface="Calibri"/>
              </a:rPr>
              <a:t> </a:t>
            </a:r>
            <a:r>
              <a:rPr lang="ru-RU" b="1" i="1" spc="-40" dirty="0" err="1" smtClean="0">
                <a:cs typeface="Calibri"/>
              </a:rPr>
              <a:t>үсеш үзәгендә шәхсән алырга</a:t>
            </a:r>
            <a:r>
              <a:rPr lang="ru-RU" b="1" i="1" spc="-40" dirty="0" smtClean="0">
                <a:cs typeface="Calibri"/>
              </a:rPr>
              <a:t> </a:t>
            </a:r>
            <a:r>
              <a:rPr lang="ru-RU" b="1" i="1" spc="-40" dirty="0" err="1" smtClean="0">
                <a:cs typeface="Calibri"/>
              </a:rPr>
              <a:t>кирәк</a:t>
            </a:r>
            <a:endParaRPr sz="1800" dirty="0">
              <a:latin typeface="Calibri"/>
              <a:cs typeface="Calibri"/>
            </a:endParaRPr>
          </a:p>
        </p:txBody>
      </p:sp>
      <p:sp>
        <p:nvSpPr>
          <p:cNvPr id="18" name="object 18"/>
          <p:cNvSpPr txBox="1"/>
          <p:nvPr/>
        </p:nvSpPr>
        <p:spPr>
          <a:xfrm>
            <a:off x="765110" y="4446579"/>
            <a:ext cx="5572164" cy="5010345"/>
          </a:xfrm>
          <a:prstGeom prst="rect">
            <a:avLst/>
          </a:prstGeom>
        </p:spPr>
        <p:txBody>
          <a:bodyPr vert="horz" wrap="square" lIns="0" tIns="64769" rIns="0" bIns="0" rtlCol="0">
            <a:spAutoFit/>
          </a:bodyPr>
          <a:lstStyle/>
          <a:p>
            <a:pPr marL="96838">
              <a:lnSpc>
                <a:spcPct val="100000"/>
              </a:lnSpc>
              <a:spcBef>
                <a:spcPts val="509"/>
              </a:spcBef>
            </a:pPr>
            <a:r>
              <a:rPr sz="1800" spc="-25" smtClean="0">
                <a:latin typeface="Calibri"/>
                <a:cs typeface="Calibri"/>
              </a:rPr>
              <a:t>Документ</a:t>
            </a:r>
            <a:r>
              <a:rPr lang="tt-RU" spc="-25" dirty="0" smtClean="0">
                <a:latin typeface="Calibri"/>
                <a:cs typeface="Calibri"/>
              </a:rPr>
              <a:t>лар</a:t>
            </a:r>
            <a:r>
              <a:rPr sz="1800" spc="-25" smtClean="0">
                <a:latin typeface="Calibri"/>
                <a:cs typeface="Calibri"/>
              </a:rPr>
              <a:t>:</a:t>
            </a:r>
            <a:endParaRPr sz="1800" dirty="0">
              <a:latin typeface="Calibri"/>
              <a:cs typeface="Calibri"/>
            </a:endParaRPr>
          </a:p>
          <a:p>
            <a:pPr marL="96838">
              <a:lnSpc>
                <a:spcPct val="100000"/>
              </a:lnSpc>
              <a:spcBef>
                <a:spcPts val="409"/>
              </a:spcBef>
            </a:pPr>
            <a:r>
              <a:rPr sz="1800" spc="-5" smtClean="0">
                <a:latin typeface="Calibri"/>
                <a:cs typeface="Calibri"/>
              </a:rPr>
              <a:t>-</a:t>
            </a:r>
            <a:r>
              <a:rPr lang="tt-RU" spc="-5" dirty="0" smtClean="0">
                <a:latin typeface="Calibri"/>
                <a:cs typeface="Calibri"/>
              </a:rPr>
              <a:t>гариза</a:t>
            </a:r>
            <a:r>
              <a:rPr sz="1800" spc="-5" smtClean="0">
                <a:latin typeface="Calibri"/>
                <a:cs typeface="Calibri"/>
              </a:rPr>
              <a:t>,</a:t>
            </a:r>
            <a:endParaRPr sz="1800" dirty="0">
              <a:latin typeface="Calibri"/>
              <a:cs typeface="Calibri"/>
            </a:endParaRPr>
          </a:p>
          <a:p>
            <a:pPr marL="96838" algn="just">
              <a:lnSpc>
                <a:spcPct val="100000"/>
              </a:lnSpc>
              <a:spcBef>
                <a:spcPts val="409"/>
              </a:spcBef>
            </a:pPr>
            <a:r>
              <a:rPr sz="1800" spc="-10" smtClean="0">
                <a:latin typeface="Calibri"/>
                <a:cs typeface="Calibri"/>
              </a:rPr>
              <a:t>-</a:t>
            </a:r>
            <a:r>
              <a:rPr lang="ru-RU" spc="-10" dirty="0" smtClean="0">
                <a:cs typeface="Calibri"/>
              </a:rPr>
              <a:t> </a:t>
            </a:r>
            <a:r>
              <a:rPr lang="ru-RU" spc="-10" dirty="0" err="1" smtClean="0">
                <a:cs typeface="Calibri"/>
              </a:rPr>
              <a:t>гамәлгә </a:t>
            </a:r>
            <a:r>
              <a:rPr lang="ru-RU" spc="-10" dirty="0" smtClean="0">
                <a:cs typeface="Calibri"/>
              </a:rPr>
              <a:t>кую </a:t>
            </a:r>
            <a:r>
              <a:rPr lang="ru-RU" spc="-10" dirty="0" err="1" smtClean="0">
                <a:cs typeface="Calibri"/>
              </a:rPr>
              <a:t>документлары</a:t>
            </a:r>
            <a:r>
              <a:rPr sz="1800" spc="-5" smtClean="0">
                <a:latin typeface="Calibri"/>
                <a:cs typeface="Calibri"/>
              </a:rPr>
              <a:t>,</a:t>
            </a:r>
            <a:endParaRPr sz="1800" dirty="0">
              <a:latin typeface="Calibri"/>
              <a:cs typeface="Calibri"/>
            </a:endParaRPr>
          </a:p>
          <a:p>
            <a:pPr marL="96838" algn="just">
              <a:lnSpc>
                <a:spcPct val="100000"/>
              </a:lnSpc>
              <a:spcBef>
                <a:spcPts val="384"/>
              </a:spcBef>
            </a:pPr>
            <a:r>
              <a:rPr sz="1800" spc="-5" smtClean="0">
                <a:latin typeface="Calibri"/>
                <a:cs typeface="Calibri"/>
              </a:rPr>
              <a:t>-</a:t>
            </a:r>
            <a:r>
              <a:rPr lang="tt-RU" spc="-5" dirty="0" smtClean="0">
                <a:latin typeface="Calibri"/>
                <a:cs typeface="Calibri"/>
              </a:rPr>
              <a:t> </a:t>
            </a:r>
            <a:r>
              <a:rPr lang="tt-RU" sz="1800" spc="-5" dirty="0" smtClean="0">
                <a:latin typeface="Calibri"/>
                <a:cs typeface="Calibri"/>
              </a:rPr>
              <a:t>ШЭ өчен паспорт күчермәсе</a:t>
            </a:r>
            <a:r>
              <a:rPr sz="1800" smtClean="0">
                <a:latin typeface="Calibri"/>
                <a:cs typeface="Calibri"/>
              </a:rPr>
              <a:t>,</a:t>
            </a:r>
            <a:endParaRPr sz="1800" dirty="0">
              <a:latin typeface="Calibri"/>
              <a:cs typeface="Calibri"/>
            </a:endParaRPr>
          </a:p>
          <a:p>
            <a:pPr marL="96838" marR="1130300" algn="just">
              <a:lnSpc>
                <a:spcPct val="100000"/>
              </a:lnSpc>
              <a:spcBef>
                <a:spcPts val="409"/>
              </a:spcBef>
              <a:buFontTx/>
              <a:buChar char="-"/>
            </a:pPr>
            <a:r>
              <a:rPr lang="ru-RU" spc="-5" dirty="0" smtClean="0">
                <a:cs typeface="Calibri"/>
              </a:rPr>
              <a:t> </a:t>
            </a:r>
            <a:r>
              <a:rPr lang="ru-RU" spc="-5" dirty="0" err="1" smtClean="0">
                <a:cs typeface="Calibri"/>
              </a:rPr>
              <a:t>технологик</a:t>
            </a:r>
            <a:r>
              <a:rPr lang="ru-RU" spc="-5" dirty="0" smtClean="0">
                <a:cs typeface="Calibri"/>
              </a:rPr>
              <a:t> </a:t>
            </a:r>
            <a:r>
              <a:rPr lang="ru-RU" spc="-5" dirty="0" err="1" smtClean="0">
                <a:cs typeface="Calibri"/>
              </a:rPr>
              <a:t>тоташтыруны</a:t>
            </a:r>
            <a:r>
              <a:rPr lang="ru-RU" spc="-5" dirty="0" smtClean="0">
                <a:cs typeface="Calibri"/>
              </a:rPr>
              <a:t> </a:t>
            </a:r>
            <a:r>
              <a:rPr lang="ru-RU" spc="-5" dirty="0" err="1" smtClean="0">
                <a:cs typeface="Calibri"/>
              </a:rPr>
              <a:t>гамәлгә ашыру</a:t>
            </a:r>
            <a:r>
              <a:rPr lang="ru-RU" spc="-5" dirty="0" smtClean="0">
                <a:cs typeface="Calibri"/>
              </a:rPr>
              <a:t> </a:t>
            </a:r>
            <a:r>
              <a:rPr lang="ru-RU" spc="-5" dirty="0" err="1" smtClean="0">
                <a:cs typeface="Calibri"/>
              </a:rPr>
              <a:t>турында</a:t>
            </a:r>
            <a:r>
              <a:rPr lang="ru-RU" spc="-5" dirty="0" smtClean="0">
                <a:cs typeface="Calibri"/>
              </a:rPr>
              <a:t> </a:t>
            </a:r>
            <a:r>
              <a:rPr lang="ru-RU" spc="-5" dirty="0" err="1" smtClean="0">
                <a:cs typeface="Calibri"/>
              </a:rPr>
              <a:t>документлар</a:t>
            </a:r>
            <a:r>
              <a:rPr lang="ru-RU" spc="-5" dirty="0" smtClean="0">
                <a:cs typeface="Calibri"/>
              </a:rPr>
              <a:t>;</a:t>
            </a:r>
          </a:p>
          <a:p>
            <a:pPr marL="96838" marR="1130300" algn="just">
              <a:lnSpc>
                <a:spcPct val="100000"/>
              </a:lnSpc>
              <a:spcBef>
                <a:spcPts val="409"/>
              </a:spcBef>
              <a:buFontTx/>
              <a:buChar char="-"/>
            </a:pPr>
            <a:r>
              <a:rPr lang="ru-RU" spc="-5" dirty="0" smtClean="0">
                <a:cs typeface="Calibri"/>
              </a:rPr>
              <a:t> </a:t>
            </a:r>
            <a:r>
              <a:rPr lang="ru-RU" spc="-5" dirty="0" err="1" smtClean="0">
                <a:cs typeface="Calibri"/>
              </a:rPr>
              <a:t>җирдән </a:t>
            </a:r>
            <a:r>
              <a:rPr lang="ru-RU" spc="-5" dirty="0" err="1" smtClean="0">
                <a:cs typeface="Calibri"/>
              </a:rPr>
              <a:t>файдалану</a:t>
            </a:r>
            <a:r>
              <a:rPr lang="ru-RU" spc="-5" dirty="0" smtClean="0">
                <a:cs typeface="Calibri"/>
              </a:rPr>
              <a:t> </a:t>
            </a:r>
            <a:r>
              <a:rPr lang="ru-RU" spc="-5" dirty="0" err="1" smtClean="0">
                <a:cs typeface="Calibri"/>
              </a:rPr>
              <a:t>хокукы</a:t>
            </a:r>
            <a:r>
              <a:rPr lang="ru-RU" spc="-5" dirty="0" smtClean="0">
                <a:cs typeface="Calibri"/>
              </a:rPr>
              <a:t> </a:t>
            </a:r>
            <a:r>
              <a:rPr lang="ru-RU" spc="-5" dirty="0" err="1" smtClean="0">
                <a:cs typeface="Calibri"/>
              </a:rPr>
              <a:t>шартнамәләре </a:t>
            </a:r>
            <a:r>
              <a:rPr lang="ru-RU" spc="-5" dirty="0" err="1" smtClean="0">
                <a:cs typeface="Calibri"/>
              </a:rPr>
              <a:t>күчермәләре,</a:t>
            </a:r>
            <a:endParaRPr lang="ru-RU" spc="-5" dirty="0" smtClean="0">
              <a:cs typeface="Calibri"/>
            </a:endParaRPr>
          </a:p>
          <a:p>
            <a:pPr marL="96838" marR="1130300" algn="just">
              <a:lnSpc>
                <a:spcPct val="100000"/>
              </a:lnSpc>
              <a:spcBef>
                <a:spcPts val="409"/>
              </a:spcBef>
              <a:buFontTx/>
              <a:buChar char="-"/>
            </a:pPr>
            <a:r>
              <a:rPr lang="ru-RU" spc="-5" dirty="0" smtClean="0">
                <a:cs typeface="Calibri"/>
              </a:rPr>
              <a:t> </a:t>
            </a:r>
            <a:r>
              <a:rPr lang="ru-RU" spc="-5" dirty="0" err="1" smtClean="0">
                <a:cs typeface="Calibri"/>
              </a:rPr>
              <a:t>сәнәгать паркы</a:t>
            </a:r>
            <a:r>
              <a:rPr lang="ru-RU" spc="-5" dirty="0" smtClean="0">
                <a:cs typeface="Calibri"/>
              </a:rPr>
              <a:t> </a:t>
            </a:r>
            <a:r>
              <a:rPr lang="ru-RU" spc="-5" dirty="0" err="1" smtClean="0">
                <a:cs typeface="Calibri"/>
              </a:rPr>
              <a:t>концепциясе</a:t>
            </a:r>
            <a:r>
              <a:rPr lang="ru-RU" spc="-5" dirty="0" smtClean="0">
                <a:cs typeface="Calibri"/>
              </a:rPr>
              <a:t>,</a:t>
            </a:r>
          </a:p>
          <a:p>
            <a:pPr marL="96838" marR="1130300" algn="just">
              <a:lnSpc>
                <a:spcPct val="100000"/>
              </a:lnSpc>
              <a:spcBef>
                <a:spcPts val="409"/>
              </a:spcBef>
              <a:buFontTx/>
              <a:buChar char="-"/>
            </a:pPr>
            <a:r>
              <a:rPr lang="ru-RU" spc="-5" dirty="0" smtClean="0">
                <a:cs typeface="Calibri"/>
              </a:rPr>
              <a:t> </a:t>
            </a:r>
            <a:r>
              <a:rPr lang="ru-RU" spc="-5" dirty="0" err="1" smtClean="0">
                <a:cs typeface="Calibri"/>
              </a:rPr>
              <a:t>сәнәгать паркы</a:t>
            </a:r>
            <a:r>
              <a:rPr lang="ru-RU" spc="-5" dirty="0" smtClean="0">
                <a:cs typeface="Calibri"/>
              </a:rPr>
              <a:t> </a:t>
            </a:r>
            <a:r>
              <a:rPr lang="ru-RU" spc="-5" dirty="0" err="1" smtClean="0">
                <a:cs typeface="Calibri"/>
              </a:rPr>
              <a:t>территориясенең </a:t>
            </a:r>
            <a:r>
              <a:rPr lang="ru-RU" spc="-5" dirty="0" smtClean="0">
                <a:cs typeface="Calibri"/>
              </a:rPr>
              <a:t>мастер планы</a:t>
            </a:r>
            <a:r>
              <a:rPr lang="ru-RU" spc="-5" dirty="0" smtClean="0">
                <a:cs typeface="Calibri"/>
              </a:rPr>
              <a:t>,</a:t>
            </a:r>
          </a:p>
          <a:p>
            <a:pPr marL="96838" marR="1130300" algn="just">
              <a:lnSpc>
                <a:spcPct val="100000"/>
              </a:lnSpc>
              <a:spcBef>
                <a:spcPts val="409"/>
              </a:spcBef>
              <a:buFontTx/>
              <a:buChar char="-"/>
            </a:pPr>
            <a:r>
              <a:rPr lang="ru-RU" spc="-5" dirty="0" smtClean="0">
                <a:cs typeface="Calibri"/>
              </a:rPr>
              <a:t> </a:t>
            </a:r>
            <a:r>
              <a:rPr lang="ru-RU" spc="-5" dirty="0" err="1" smtClean="0">
                <a:cs typeface="Calibri"/>
              </a:rPr>
              <a:t>аңлатма язмасы</a:t>
            </a:r>
            <a:r>
              <a:rPr lang="ru-RU" spc="-5" dirty="0" smtClean="0">
                <a:cs typeface="Calibri"/>
              </a:rPr>
              <a:t>,</a:t>
            </a:r>
          </a:p>
          <a:p>
            <a:pPr marL="96838" marR="1130300" algn="just">
              <a:lnSpc>
                <a:spcPct val="100000"/>
              </a:lnSpc>
              <a:spcBef>
                <a:spcPts val="409"/>
              </a:spcBef>
              <a:buFontTx/>
              <a:buChar char="-"/>
            </a:pPr>
            <a:r>
              <a:rPr lang="ru-RU" spc="-5" dirty="0" smtClean="0">
                <a:cs typeface="Calibri"/>
              </a:rPr>
              <a:t> </a:t>
            </a:r>
            <a:r>
              <a:rPr lang="ru-RU" spc="-5" dirty="0" err="1" smtClean="0">
                <a:cs typeface="Calibri"/>
              </a:rPr>
              <a:t>сәнәгать </a:t>
            </a:r>
            <a:r>
              <a:rPr lang="ru-RU" spc="-5" dirty="0" err="1" smtClean="0">
                <a:cs typeface="Calibri"/>
              </a:rPr>
              <a:t>паркы</a:t>
            </a:r>
            <a:r>
              <a:rPr lang="ru-RU" spc="-5" dirty="0" smtClean="0">
                <a:cs typeface="Calibri"/>
              </a:rPr>
              <a:t> </a:t>
            </a:r>
            <a:r>
              <a:rPr lang="ru-RU" spc="-5" dirty="0" err="1" smtClean="0">
                <a:cs typeface="Calibri"/>
              </a:rPr>
              <a:t>территориясендә эшчәнлек алып</a:t>
            </a:r>
            <a:r>
              <a:rPr lang="ru-RU" spc="-5" dirty="0" smtClean="0">
                <a:cs typeface="Calibri"/>
              </a:rPr>
              <a:t> бару </a:t>
            </a:r>
            <a:r>
              <a:rPr lang="ru-RU" spc="-5" dirty="0" err="1" smtClean="0">
                <a:cs typeface="Calibri"/>
              </a:rPr>
              <a:t>турында</a:t>
            </a:r>
            <a:r>
              <a:rPr lang="ru-RU" spc="-5" dirty="0" smtClean="0">
                <a:cs typeface="Calibri"/>
              </a:rPr>
              <a:t> </a:t>
            </a:r>
            <a:r>
              <a:rPr lang="ru-RU" spc="-5" dirty="0" err="1" smtClean="0">
                <a:cs typeface="Calibri"/>
              </a:rPr>
              <a:t>килешү</a:t>
            </a:r>
            <a:r>
              <a:rPr lang="ru-RU" spc="-5" dirty="0" smtClean="0">
                <a:cs typeface="Calibri"/>
              </a:rPr>
              <a:t>.</a:t>
            </a:r>
          </a:p>
          <a:p>
            <a:pPr marL="168275" marR="1130300" algn="just">
              <a:lnSpc>
                <a:spcPct val="100000"/>
              </a:lnSpc>
              <a:spcBef>
                <a:spcPts val="409"/>
              </a:spcBef>
            </a:pPr>
            <a:r>
              <a:rPr lang="ru-RU" b="1" i="1" spc="-20" dirty="0" err="1" smtClean="0">
                <a:cs typeface="Calibri"/>
              </a:rPr>
              <a:t>Хезмәтне </a:t>
            </a:r>
            <a:r>
              <a:rPr lang="ru-RU" b="1" i="1" spc="-20" dirty="0" err="1" smtClean="0">
                <a:cs typeface="Calibri"/>
              </a:rPr>
              <a:t>кластерлы</a:t>
            </a:r>
            <a:r>
              <a:rPr lang="ru-RU" b="1" i="1" spc="-20" dirty="0" smtClean="0">
                <a:cs typeface="Calibri"/>
              </a:rPr>
              <a:t> </a:t>
            </a:r>
            <a:r>
              <a:rPr lang="ru-RU" b="1" i="1" spc="-20" dirty="0" err="1" smtClean="0">
                <a:cs typeface="Calibri"/>
              </a:rPr>
              <a:t>үсеш үзәгендә шәхсән алырга</a:t>
            </a:r>
            <a:r>
              <a:rPr lang="ru-RU" b="1" i="1" spc="-20" dirty="0" smtClean="0">
                <a:cs typeface="Calibri"/>
              </a:rPr>
              <a:t> </a:t>
            </a:r>
            <a:r>
              <a:rPr lang="ru-RU" b="1" i="1" spc="-20" dirty="0" err="1" smtClean="0">
                <a:cs typeface="Calibri"/>
              </a:rPr>
              <a:t>кирәк</a:t>
            </a:r>
            <a:endParaRPr sz="1800" dirty="0">
              <a:latin typeface="Calibri"/>
              <a:cs typeface="Calibri"/>
            </a:endParaRPr>
          </a:p>
        </p:txBody>
      </p:sp>
      <p:sp>
        <p:nvSpPr>
          <p:cNvPr id="19" name="object 8">
            <a:extLst>
              <a:ext uri="{FF2B5EF4-FFF2-40B4-BE49-F238E27FC236}">
                <a16:creationId xmlns:a16="http://schemas.microsoft.com/office/drawing/2014/main" xmlns="" id="{8847B475-5B8F-4C61-9D4C-466ADD76D6BE}"/>
              </a:ext>
            </a:extLst>
          </p:cNvPr>
          <p:cNvSpPr txBox="1"/>
          <p:nvPr/>
        </p:nvSpPr>
        <p:spPr>
          <a:xfrm>
            <a:off x="2000848" y="3449712"/>
            <a:ext cx="4060825" cy="911788"/>
          </a:xfrm>
          <a:prstGeom prst="rect">
            <a:avLst/>
          </a:prstGeom>
        </p:spPr>
        <p:txBody>
          <a:bodyPr vert="horz" wrap="square" lIns="0" tIns="11430" rIns="0" bIns="0" rtlCol="0">
            <a:spAutoFit/>
          </a:bodyPr>
          <a:lstStyle/>
          <a:p>
            <a:pPr marL="12700" marR="5080">
              <a:lnSpc>
                <a:spcPct val="100000"/>
              </a:lnSpc>
              <a:spcBef>
                <a:spcPts val="90"/>
              </a:spcBef>
            </a:pPr>
            <a:r>
              <a:rPr lang="ru-RU" sz="1950" b="1" spc="-95" dirty="0" smtClean="0">
                <a:solidFill>
                  <a:srgbClr val="1D1D1B"/>
                </a:solidFill>
                <a:cs typeface="Calibri"/>
              </a:rPr>
              <a:t>СӘНӘГАТЬ ПАРКЫН АККРЕДИТАЦИЯЛӘҮ ӨЧЕН ДОКУМЕНТЛАР КАБУЛ ИТҮ БУЕНЧА КОМПЛЕКСЛЫ ХЕЗМӘТ</a:t>
            </a:r>
            <a:endParaRPr sz="1950" dirty="0">
              <a:latin typeface="Calibri"/>
              <a:cs typeface="Calibri"/>
            </a:endParaRPr>
          </a:p>
        </p:txBody>
      </p:sp>
      <p:sp>
        <p:nvSpPr>
          <p:cNvPr id="20" name="object 6">
            <a:extLst>
              <a:ext uri="{FF2B5EF4-FFF2-40B4-BE49-F238E27FC236}">
                <a16:creationId xmlns:a16="http://schemas.microsoft.com/office/drawing/2014/main" xmlns="" id="{0E289EFF-2888-4932-AFE4-6B6AA6301D98}"/>
              </a:ext>
            </a:extLst>
          </p:cNvPr>
          <p:cNvSpPr txBox="1"/>
          <p:nvPr/>
        </p:nvSpPr>
        <p:spPr>
          <a:xfrm>
            <a:off x="14268113" y="3516033"/>
            <a:ext cx="659765" cy="779145"/>
          </a:xfrm>
          <a:prstGeom prst="rect">
            <a:avLst/>
          </a:prstGeom>
        </p:spPr>
        <p:txBody>
          <a:bodyPr vert="horz" wrap="square" lIns="0" tIns="11430" rIns="0" bIns="0" rtlCol="0">
            <a:spAutoFit/>
          </a:bodyPr>
          <a:lstStyle/>
          <a:p>
            <a:pPr marL="12700">
              <a:lnSpc>
                <a:spcPct val="100000"/>
              </a:lnSpc>
              <a:spcBef>
                <a:spcPts val="90"/>
              </a:spcBef>
            </a:pPr>
            <a:r>
              <a:rPr sz="4950" b="1" spc="-15" dirty="0">
                <a:solidFill>
                  <a:srgbClr val="E84E20"/>
                </a:solidFill>
                <a:latin typeface="Calibri"/>
                <a:cs typeface="Calibri"/>
              </a:rPr>
              <a:t>3</a:t>
            </a:r>
            <a:r>
              <a:rPr lang="ru-RU" sz="4950" b="1" spc="-15" dirty="0">
                <a:solidFill>
                  <a:srgbClr val="E84E20"/>
                </a:solidFill>
                <a:latin typeface="Calibri"/>
                <a:cs typeface="Calibri"/>
              </a:rPr>
              <a:t>2</a:t>
            </a:r>
            <a:endParaRPr sz="4950" dirty="0">
              <a:latin typeface="Calibri"/>
              <a:cs typeface="Calibri"/>
            </a:endParaRPr>
          </a:p>
        </p:txBody>
      </p:sp>
      <p:sp>
        <p:nvSpPr>
          <p:cNvPr id="21" name="object 6">
            <a:extLst>
              <a:ext uri="{FF2B5EF4-FFF2-40B4-BE49-F238E27FC236}">
                <a16:creationId xmlns:a16="http://schemas.microsoft.com/office/drawing/2014/main" xmlns="" id="{4F6D7678-6E41-4735-A1EC-439F338E99BF}"/>
              </a:ext>
            </a:extLst>
          </p:cNvPr>
          <p:cNvSpPr txBox="1"/>
          <p:nvPr/>
        </p:nvSpPr>
        <p:spPr>
          <a:xfrm>
            <a:off x="7380216" y="3292396"/>
            <a:ext cx="659765" cy="779145"/>
          </a:xfrm>
          <a:prstGeom prst="rect">
            <a:avLst/>
          </a:prstGeom>
        </p:spPr>
        <p:txBody>
          <a:bodyPr vert="horz" wrap="square" lIns="0" tIns="11430" rIns="0" bIns="0" rtlCol="0">
            <a:spAutoFit/>
          </a:bodyPr>
          <a:lstStyle/>
          <a:p>
            <a:pPr marL="12700">
              <a:lnSpc>
                <a:spcPct val="100000"/>
              </a:lnSpc>
              <a:spcBef>
                <a:spcPts val="90"/>
              </a:spcBef>
            </a:pPr>
            <a:r>
              <a:rPr lang="ru-RU" sz="4950" b="1" spc="-15" dirty="0">
                <a:solidFill>
                  <a:srgbClr val="E84E20"/>
                </a:solidFill>
                <a:latin typeface="Calibri"/>
                <a:cs typeface="Calibri"/>
              </a:rPr>
              <a:t>31</a:t>
            </a:r>
            <a:endParaRPr sz="495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716" y="3523"/>
            <a:ext cx="20088860" cy="11306175"/>
          </a:xfrm>
          <a:custGeom>
            <a:avLst/>
            <a:gdLst/>
            <a:ahLst/>
            <a:cxnLst/>
            <a:rect l="l" t="t" r="r" b="b"/>
            <a:pathLst>
              <a:path w="20088860" h="11306175">
                <a:moveTo>
                  <a:pt x="20088606" y="0"/>
                </a:moveTo>
                <a:lnTo>
                  <a:pt x="0" y="0"/>
                </a:lnTo>
                <a:lnTo>
                  <a:pt x="0" y="11306048"/>
                </a:lnTo>
                <a:lnTo>
                  <a:pt x="20088606" y="11306048"/>
                </a:lnTo>
                <a:lnTo>
                  <a:pt x="20088606" y="0"/>
                </a:lnTo>
                <a:close/>
              </a:path>
            </a:pathLst>
          </a:custGeom>
          <a:solidFill>
            <a:srgbClr val="C59261"/>
          </a:solidFill>
        </p:spPr>
        <p:txBody>
          <a:bodyPr wrap="square" lIns="0" tIns="0" rIns="0" bIns="0" rtlCol="0"/>
          <a:lstStyle/>
          <a:p>
            <a:endParaRPr/>
          </a:p>
        </p:txBody>
      </p:sp>
      <p:sp>
        <p:nvSpPr>
          <p:cNvPr id="3" name="object 3"/>
          <p:cNvSpPr/>
          <p:nvPr/>
        </p:nvSpPr>
        <p:spPr>
          <a:xfrm>
            <a:off x="3803650" y="2806835"/>
            <a:ext cx="11582400" cy="6378575"/>
          </a:xfrm>
          <a:custGeom>
            <a:avLst/>
            <a:gdLst/>
            <a:ahLst/>
            <a:cxnLst/>
            <a:rect l="l" t="t" r="r" b="b"/>
            <a:pathLst>
              <a:path w="8901430" h="5459095">
                <a:moveTo>
                  <a:pt x="8901176" y="0"/>
                </a:moveTo>
                <a:lnTo>
                  <a:pt x="518287" y="0"/>
                </a:lnTo>
                <a:lnTo>
                  <a:pt x="0" y="900683"/>
                </a:lnTo>
                <a:lnTo>
                  <a:pt x="0" y="5458841"/>
                </a:lnTo>
                <a:lnTo>
                  <a:pt x="8382762" y="5458841"/>
                </a:lnTo>
                <a:lnTo>
                  <a:pt x="8901176" y="4558157"/>
                </a:lnTo>
                <a:lnTo>
                  <a:pt x="8901176" y="0"/>
                </a:lnTo>
                <a:close/>
              </a:path>
            </a:pathLst>
          </a:custGeom>
          <a:solidFill>
            <a:srgbClr val="FFFFFF"/>
          </a:solidFill>
        </p:spPr>
        <p:txBody>
          <a:bodyPr wrap="square" lIns="0" tIns="0" rIns="0" bIns="0" rtlCol="0"/>
          <a:lstStyle/>
          <a:p>
            <a:endParaRPr/>
          </a:p>
        </p:txBody>
      </p:sp>
      <p:sp>
        <p:nvSpPr>
          <p:cNvPr id="4" name="object 4"/>
          <p:cNvSpPr txBox="1"/>
          <p:nvPr/>
        </p:nvSpPr>
        <p:spPr>
          <a:xfrm>
            <a:off x="4552694" y="3408694"/>
            <a:ext cx="1192276" cy="938719"/>
          </a:xfrm>
          <a:prstGeom prst="rect">
            <a:avLst/>
          </a:prstGeom>
        </p:spPr>
        <p:txBody>
          <a:bodyPr vert="horz" wrap="square" lIns="0" tIns="15240" rIns="0" bIns="0" rtlCol="0">
            <a:spAutoFit/>
          </a:bodyPr>
          <a:lstStyle/>
          <a:p>
            <a:pPr marL="12700">
              <a:spcBef>
                <a:spcPts val="120"/>
              </a:spcBef>
            </a:pPr>
            <a:r>
              <a:rPr lang="ru-RU" sz="6000" b="1" spc="10" dirty="0">
                <a:solidFill>
                  <a:srgbClr val="E84E21"/>
                </a:solidFill>
                <a:latin typeface="Calibri"/>
                <a:cs typeface="Calibri"/>
              </a:rPr>
              <a:t>33</a:t>
            </a:r>
            <a:endParaRPr sz="6000" dirty="0">
              <a:latin typeface="Calibri"/>
              <a:cs typeface="Calibri"/>
            </a:endParaRPr>
          </a:p>
        </p:txBody>
      </p:sp>
      <p:sp>
        <p:nvSpPr>
          <p:cNvPr id="5" name="object 5"/>
          <p:cNvSpPr txBox="1"/>
          <p:nvPr/>
        </p:nvSpPr>
        <p:spPr>
          <a:xfrm>
            <a:off x="4489451" y="4873070"/>
            <a:ext cx="10363199" cy="2866041"/>
          </a:xfrm>
          <a:prstGeom prst="rect">
            <a:avLst/>
          </a:prstGeom>
        </p:spPr>
        <p:txBody>
          <a:bodyPr vert="horz" wrap="square" lIns="0" tIns="53975" rIns="0" bIns="0" rtlCol="0">
            <a:spAutoFit/>
          </a:bodyPr>
          <a:lstStyle/>
          <a:p>
            <a:pPr marL="460375">
              <a:spcBef>
                <a:spcPts val="425"/>
              </a:spcBef>
            </a:pPr>
            <a:r>
              <a:rPr lang="tt-RU" sz="2400" spc="5" dirty="0" smtClean="0">
                <a:cs typeface="Times New Roman"/>
              </a:rPr>
              <a:t>Поручительлек бирүнең төп шартлары</a:t>
            </a:r>
            <a:r>
              <a:rPr sz="2400" spc="-5" smtClean="0">
                <a:cs typeface="Times New Roman"/>
              </a:rPr>
              <a:t>:</a:t>
            </a:r>
            <a:endParaRPr sz="2400" dirty="0">
              <a:cs typeface="Times New Roman"/>
            </a:endParaRPr>
          </a:p>
          <a:p>
            <a:pPr marL="355600" indent="-342900">
              <a:spcBef>
                <a:spcPts val="325"/>
              </a:spcBef>
              <a:buFont typeface="Symbol"/>
              <a:buChar char=""/>
              <a:tabLst>
                <a:tab pos="354965" algn="l"/>
                <a:tab pos="355600" algn="l"/>
              </a:tabLst>
            </a:pPr>
            <a:r>
              <a:rPr lang="ru-RU" sz="2400" spc="-10" dirty="0" smtClean="0">
                <a:cs typeface="Times New Roman"/>
              </a:rPr>
              <a:t>П</a:t>
            </a:r>
            <a:r>
              <a:rPr sz="2400" spc="-10" smtClean="0">
                <a:cs typeface="Times New Roman"/>
              </a:rPr>
              <a:t>оручитель</a:t>
            </a:r>
            <a:r>
              <a:rPr lang="tt-RU" sz="2400" spc="-10" dirty="0" smtClean="0">
                <a:cs typeface="Times New Roman"/>
              </a:rPr>
              <a:t>лек суммасы </a:t>
            </a:r>
            <a:r>
              <a:rPr sz="2400" smtClean="0">
                <a:cs typeface="Times New Roman"/>
              </a:rPr>
              <a:t>–</a:t>
            </a:r>
            <a:r>
              <a:rPr sz="2400" spc="10" smtClean="0">
                <a:cs typeface="Times New Roman"/>
              </a:rPr>
              <a:t> </a:t>
            </a:r>
            <a:r>
              <a:rPr lang="tt-RU" sz="2400" spc="10" dirty="0" smtClean="0">
                <a:cs typeface="Times New Roman"/>
              </a:rPr>
              <a:t> </a:t>
            </a:r>
            <a:r>
              <a:rPr sz="2400" smtClean="0">
                <a:cs typeface="Times New Roman"/>
              </a:rPr>
              <a:t>70</a:t>
            </a:r>
            <a:r>
              <a:rPr sz="2400" spc="10" smtClean="0">
                <a:cs typeface="Times New Roman"/>
              </a:rPr>
              <a:t> </a:t>
            </a:r>
            <a:r>
              <a:rPr sz="2400" smtClean="0">
                <a:cs typeface="Times New Roman"/>
              </a:rPr>
              <a:t>млн</a:t>
            </a:r>
            <a:r>
              <a:rPr lang="tt-RU" sz="2400" dirty="0" smtClean="0">
                <a:cs typeface="Times New Roman"/>
              </a:rPr>
              <a:t> сумга кадәр</a:t>
            </a:r>
            <a:r>
              <a:rPr sz="2400" spc="-30" smtClean="0">
                <a:cs typeface="Times New Roman"/>
              </a:rPr>
              <a:t>;</a:t>
            </a:r>
            <a:endParaRPr sz="2400" dirty="0">
              <a:cs typeface="Times New Roman"/>
            </a:endParaRPr>
          </a:p>
          <a:p>
            <a:pPr marL="355600" indent="-342900">
              <a:spcBef>
                <a:spcPts val="325"/>
              </a:spcBef>
              <a:buFont typeface="Symbol"/>
              <a:buChar char=""/>
              <a:tabLst>
                <a:tab pos="354965" algn="l"/>
                <a:tab pos="355600" algn="l"/>
              </a:tabLst>
            </a:pPr>
            <a:r>
              <a:rPr lang="ru-RU" sz="2400" spc="-15" dirty="0" smtClean="0">
                <a:cs typeface="Times New Roman"/>
              </a:rPr>
              <a:t>П</a:t>
            </a:r>
            <a:r>
              <a:rPr sz="2400" spc="-15" smtClean="0">
                <a:cs typeface="Times New Roman"/>
              </a:rPr>
              <a:t>оручитель</a:t>
            </a:r>
            <a:r>
              <a:rPr lang="tt-RU" sz="2400" spc="-15" dirty="0" smtClean="0">
                <a:cs typeface="Times New Roman"/>
              </a:rPr>
              <a:t>лек өлеше</a:t>
            </a:r>
            <a:r>
              <a:rPr sz="2400" spc="240" smtClean="0">
                <a:cs typeface="Times New Roman"/>
              </a:rPr>
              <a:t> </a:t>
            </a:r>
            <a:r>
              <a:rPr sz="2400">
                <a:cs typeface="Times New Roman"/>
              </a:rPr>
              <a:t>–</a:t>
            </a:r>
            <a:r>
              <a:rPr sz="2400" spc="235">
                <a:cs typeface="Times New Roman"/>
              </a:rPr>
              <a:t> </a:t>
            </a:r>
            <a:r>
              <a:rPr lang="tt-RU" sz="2400" spc="235" dirty="0" smtClean="0">
                <a:cs typeface="Times New Roman"/>
              </a:rPr>
              <a:t>кредит суммасыннан, банк гарантисеннән күп дигәндә </a:t>
            </a:r>
            <a:r>
              <a:rPr sz="2400" smtClean="0">
                <a:cs typeface="Times New Roman"/>
              </a:rPr>
              <a:t>70</a:t>
            </a:r>
            <a:r>
              <a:rPr lang="tt-RU" sz="2400" dirty="0" smtClean="0">
                <a:cs typeface="Times New Roman"/>
              </a:rPr>
              <a:t> </a:t>
            </a:r>
            <a:r>
              <a:rPr sz="2400" smtClean="0">
                <a:cs typeface="Times New Roman"/>
              </a:rPr>
              <a:t>%</a:t>
            </a:r>
            <a:r>
              <a:rPr sz="2400" spc="180" smtClean="0">
                <a:cs typeface="Times New Roman"/>
              </a:rPr>
              <a:t> </a:t>
            </a:r>
            <a:endParaRPr lang="tt-RU" sz="2400" spc="180" dirty="0" smtClean="0">
              <a:cs typeface="Times New Roman"/>
            </a:endParaRPr>
          </a:p>
          <a:p>
            <a:pPr marL="355600" indent="-342900">
              <a:spcBef>
                <a:spcPts val="325"/>
              </a:spcBef>
              <a:buFont typeface="Symbol"/>
              <a:buChar char=""/>
              <a:tabLst>
                <a:tab pos="354965" algn="l"/>
                <a:tab pos="355600" algn="l"/>
              </a:tabLst>
            </a:pPr>
            <a:r>
              <a:rPr sz="2400" spc="-15" smtClean="0">
                <a:cs typeface="Times New Roman"/>
              </a:rPr>
              <a:t>комиссия</a:t>
            </a:r>
            <a:r>
              <a:rPr sz="2400" spc="-10" smtClean="0">
                <a:cs typeface="Times New Roman"/>
              </a:rPr>
              <a:t> </a:t>
            </a:r>
            <a:r>
              <a:rPr lang="ru-RU" sz="2400" dirty="0" smtClean="0">
                <a:cs typeface="Times New Roman"/>
              </a:rPr>
              <a:t>–</a:t>
            </a:r>
            <a:r>
              <a:rPr sz="2400" spc="5" smtClean="0">
                <a:cs typeface="Times New Roman"/>
              </a:rPr>
              <a:t> </a:t>
            </a:r>
            <a:r>
              <a:rPr lang="tt-RU" sz="2400" spc="5" dirty="0" smtClean="0">
                <a:cs typeface="Times New Roman"/>
              </a:rPr>
              <a:t>бирелә торган поручительлек  суммасыннан </a:t>
            </a:r>
            <a:r>
              <a:rPr sz="2400" smtClean="0">
                <a:cs typeface="Times New Roman"/>
              </a:rPr>
              <a:t>1</a:t>
            </a:r>
            <a:r>
              <a:rPr sz="2400" spc="5" smtClean="0">
                <a:cs typeface="Times New Roman"/>
              </a:rPr>
              <a:t> </a:t>
            </a:r>
            <a:r>
              <a:rPr sz="2400" smtClean="0">
                <a:cs typeface="Times New Roman"/>
              </a:rPr>
              <a:t>%</a:t>
            </a:r>
            <a:endParaRPr lang="ru-RU" sz="2400" spc="-15" dirty="0">
              <a:cs typeface="Times New Roman"/>
            </a:endParaRPr>
          </a:p>
          <a:p>
            <a:pPr marL="355600" marR="7620" indent="-342900" algn="just">
              <a:lnSpc>
                <a:spcPct val="115100"/>
              </a:lnSpc>
              <a:buFont typeface="Symbol"/>
              <a:buChar char=""/>
              <a:tabLst>
                <a:tab pos="355600" algn="l"/>
              </a:tabLst>
            </a:pPr>
            <a:r>
              <a:rPr sz="2400" spc="420">
                <a:cs typeface="Times New Roman"/>
              </a:rPr>
              <a:t> </a:t>
            </a:r>
            <a:r>
              <a:rPr sz="2400" spc="10" smtClean="0">
                <a:cs typeface="Times New Roman"/>
              </a:rPr>
              <a:t>(</a:t>
            </a:r>
            <a:r>
              <a:rPr lang="ru-RU" sz="2400" spc="10" dirty="0" smtClean="0">
                <a:cs typeface="Times New Roman"/>
              </a:rPr>
              <a:t>Татарстан </a:t>
            </a:r>
            <a:r>
              <a:rPr lang="ru-RU" sz="2400" spc="10" dirty="0" err="1" smtClean="0">
                <a:cs typeface="Times New Roman"/>
              </a:rPr>
              <a:t>Республикасы</a:t>
            </a:r>
            <a:r>
              <a:rPr lang="ru-RU" sz="2400" spc="10" dirty="0" smtClean="0">
                <a:cs typeface="Times New Roman"/>
              </a:rPr>
              <a:t> Гарантия </a:t>
            </a:r>
            <a:r>
              <a:rPr lang="ru-RU" sz="2400" spc="10" dirty="0" err="1" smtClean="0">
                <a:cs typeface="Times New Roman"/>
              </a:rPr>
              <a:t>фондының махсус</a:t>
            </a:r>
            <a:r>
              <a:rPr lang="ru-RU" sz="2400" spc="10" dirty="0" smtClean="0">
                <a:cs typeface="Times New Roman"/>
              </a:rPr>
              <a:t> </a:t>
            </a:r>
            <a:r>
              <a:rPr lang="ru-RU" sz="2400" spc="10" dirty="0" err="1" smtClean="0">
                <a:cs typeface="Times New Roman"/>
              </a:rPr>
              <a:t>продуктлары</a:t>
            </a:r>
            <a:r>
              <a:rPr lang="ru-RU" sz="2400" spc="10" dirty="0" smtClean="0">
                <a:cs typeface="Times New Roman"/>
              </a:rPr>
              <a:t> </a:t>
            </a:r>
            <a:r>
              <a:rPr lang="ru-RU" sz="2400" spc="10" dirty="0" err="1" smtClean="0">
                <a:cs typeface="Times New Roman"/>
              </a:rPr>
              <a:t>кысаларында</a:t>
            </a:r>
            <a:r>
              <a:rPr lang="ru-RU" sz="2400" spc="10" dirty="0" smtClean="0">
                <a:cs typeface="Times New Roman"/>
              </a:rPr>
              <a:t> </a:t>
            </a:r>
            <a:r>
              <a:rPr lang="ru-RU" sz="2400" spc="10" dirty="0" err="1" smtClean="0">
                <a:cs typeface="Times New Roman"/>
              </a:rPr>
              <a:t>комиссиянең ташламалы</a:t>
            </a:r>
            <a:r>
              <a:rPr lang="ru-RU" sz="2400" spc="10" dirty="0" smtClean="0">
                <a:cs typeface="Times New Roman"/>
              </a:rPr>
              <a:t> </a:t>
            </a:r>
            <a:r>
              <a:rPr lang="ru-RU" sz="2400" spc="10" dirty="0" err="1" smtClean="0">
                <a:cs typeface="Times New Roman"/>
              </a:rPr>
              <a:t>ставкасы</a:t>
            </a:r>
            <a:r>
              <a:rPr lang="ru-RU" sz="2400" spc="10" dirty="0" smtClean="0">
                <a:cs typeface="Times New Roman"/>
              </a:rPr>
              <a:t> </a:t>
            </a:r>
            <a:r>
              <a:rPr lang="ru-RU" sz="2400" spc="10" dirty="0" err="1" smtClean="0">
                <a:cs typeface="Times New Roman"/>
              </a:rPr>
              <a:t>каралган</a:t>
            </a:r>
            <a:r>
              <a:rPr sz="2400" spc="-10" smtClean="0">
                <a:cs typeface="Times New Roman"/>
              </a:rPr>
              <a:t>).</a:t>
            </a:r>
            <a:endParaRPr sz="2400" dirty="0">
              <a:cs typeface="Times New Roman"/>
            </a:endParaRPr>
          </a:p>
        </p:txBody>
      </p:sp>
      <p:sp>
        <p:nvSpPr>
          <p:cNvPr id="6" name="object 6"/>
          <p:cNvSpPr/>
          <p:nvPr/>
        </p:nvSpPr>
        <p:spPr>
          <a:xfrm>
            <a:off x="17610836" y="8790559"/>
            <a:ext cx="2491740" cy="2491740"/>
          </a:xfrm>
          <a:custGeom>
            <a:avLst/>
            <a:gdLst/>
            <a:ahLst/>
            <a:cxnLst/>
            <a:rect l="l" t="t" r="r" b="b"/>
            <a:pathLst>
              <a:path w="2491740" h="2491740">
                <a:moveTo>
                  <a:pt x="2491612" y="0"/>
                </a:moveTo>
                <a:lnTo>
                  <a:pt x="0" y="2491372"/>
                </a:lnTo>
                <a:lnTo>
                  <a:pt x="2491612" y="2491372"/>
                </a:lnTo>
                <a:lnTo>
                  <a:pt x="2491612" y="0"/>
                </a:lnTo>
                <a:close/>
              </a:path>
            </a:pathLst>
          </a:custGeom>
          <a:solidFill>
            <a:srgbClr val="E84E21"/>
          </a:solidFill>
        </p:spPr>
        <p:txBody>
          <a:bodyPr wrap="square" lIns="0" tIns="0" rIns="0" bIns="0" rtlCol="0"/>
          <a:lstStyle/>
          <a:p>
            <a:endParaRPr/>
          </a:p>
        </p:txBody>
      </p:sp>
      <p:sp>
        <p:nvSpPr>
          <p:cNvPr id="7" name="object 7"/>
          <p:cNvSpPr/>
          <p:nvPr/>
        </p:nvSpPr>
        <p:spPr>
          <a:xfrm>
            <a:off x="1" y="3430"/>
            <a:ext cx="2519045" cy="2519045"/>
          </a:xfrm>
          <a:custGeom>
            <a:avLst/>
            <a:gdLst/>
            <a:ahLst/>
            <a:cxnLst/>
            <a:rect l="l" t="t" r="r" b="b"/>
            <a:pathLst>
              <a:path w="2519045" h="2519045">
                <a:moveTo>
                  <a:pt x="2518537" y="0"/>
                </a:moveTo>
                <a:lnTo>
                  <a:pt x="0" y="0"/>
                </a:lnTo>
                <a:lnTo>
                  <a:pt x="0" y="2518918"/>
                </a:lnTo>
                <a:lnTo>
                  <a:pt x="2518537" y="0"/>
                </a:lnTo>
                <a:close/>
              </a:path>
            </a:pathLst>
          </a:custGeom>
          <a:solidFill>
            <a:srgbClr val="E84E21"/>
          </a:solidFill>
        </p:spPr>
        <p:txBody>
          <a:bodyPr wrap="square" lIns="0" tIns="0" rIns="0" bIns="0" rtlCol="0"/>
          <a:lstStyle/>
          <a:p>
            <a:endParaRPr/>
          </a:p>
        </p:txBody>
      </p:sp>
      <p:sp>
        <p:nvSpPr>
          <p:cNvPr id="8" name="object 8"/>
          <p:cNvSpPr txBox="1">
            <a:spLocks noGrp="1"/>
          </p:cNvSpPr>
          <p:nvPr>
            <p:ph type="title"/>
          </p:nvPr>
        </p:nvSpPr>
        <p:spPr>
          <a:xfrm>
            <a:off x="2336746" y="86181"/>
            <a:ext cx="15430608" cy="2299988"/>
          </a:xfrm>
          <a:prstGeom prst="rect">
            <a:avLst/>
          </a:prstGeom>
        </p:spPr>
        <p:txBody>
          <a:bodyPr vert="horz" wrap="square" lIns="0" tIns="14604" rIns="0" bIns="0" rtlCol="0">
            <a:spAutoFit/>
          </a:bodyPr>
          <a:lstStyle/>
          <a:p>
            <a:pPr marL="2985135" marR="5080" indent="-2972435" algn="ctr">
              <a:spcBef>
                <a:spcPts val="114"/>
              </a:spcBef>
            </a:pPr>
            <a:r>
              <a:rPr lang="ru-RU" spc="5" dirty="0" smtClean="0"/>
              <a:t>«ТАТАРСТАН РЕСПУБЛИКАСЫ ГАРАНТИЯ ФОНДЫ» КОММЕРЦИЯЛЕ БУЛМАГАН БЕРЛӘШМӘСЕ ЯРДӘМ ЧАРАЛАРЫ</a:t>
            </a:r>
            <a:endParaRPr spc="-30" dirty="0"/>
          </a:p>
        </p:txBody>
      </p:sp>
      <p:sp>
        <p:nvSpPr>
          <p:cNvPr id="9" name="object 9"/>
          <p:cNvSpPr txBox="1"/>
          <p:nvPr/>
        </p:nvSpPr>
        <p:spPr>
          <a:xfrm>
            <a:off x="1061110" y="9635617"/>
            <a:ext cx="2211070" cy="518027"/>
          </a:xfrm>
          <a:prstGeom prst="rect">
            <a:avLst/>
          </a:prstGeom>
        </p:spPr>
        <p:txBody>
          <a:bodyPr vert="horz" wrap="square" lIns="0" tIns="25400"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lang="ru-RU" sz="1950" dirty="0">
              <a:cs typeface="Calibri"/>
            </a:endParaRPr>
          </a:p>
        </p:txBody>
      </p:sp>
      <p:sp>
        <p:nvSpPr>
          <p:cNvPr id="10" name="object 10"/>
          <p:cNvSpPr txBox="1"/>
          <p:nvPr/>
        </p:nvSpPr>
        <p:spPr>
          <a:xfrm>
            <a:off x="5924042" y="3222626"/>
            <a:ext cx="8686798" cy="1120820"/>
          </a:xfrm>
          <a:prstGeom prst="rect">
            <a:avLst/>
          </a:prstGeom>
        </p:spPr>
        <p:txBody>
          <a:bodyPr vert="horz" wrap="square" lIns="0" tIns="12700" rIns="0" bIns="0" rtlCol="0">
            <a:spAutoFit/>
          </a:bodyPr>
          <a:lstStyle/>
          <a:p>
            <a:pPr marL="12700">
              <a:spcBef>
                <a:spcPts val="100"/>
              </a:spcBef>
            </a:pPr>
            <a:r>
              <a:rPr lang="ru-RU" sz="2400" b="1" spc="-10" dirty="0" smtClean="0">
                <a:latin typeface="+mj-lt"/>
                <a:cs typeface="Times New Roman"/>
              </a:rPr>
              <a:t>КРЕДИТ ЧАРАЛАРЫ АЛУ ӨЧЕН ТИЕШЛЕ ЗАЛОГ БЕЛӘН ТӘЭМИН ИТЕЛЕШЕ БУЛМАГАН  КУЭ СУБЪЕКТЛАРЫНА ҺӘМ ҮЗМӘШГУЛЬ ГРАЖДАННАРГА ПОРУЧИТЕЛЬЛЕК</a:t>
            </a:r>
            <a:endParaRPr lang="ru-RU" sz="2400" dirty="0">
              <a:latin typeface="+mj-lt"/>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5340350" cy="11311255"/>
            <a:chOff x="0" y="0"/>
            <a:chExt cx="5340350" cy="11311255"/>
          </a:xfrm>
        </p:grpSpPr>
        <p:sp>
          <p:nvSpPr>
            <p:cNvPr id="3" name="object 3"/>
            <p:cNvSpPr/>
            <p:nvPr/>
          </p:nvSpPr>
          <p:spPr>
            <a:xfrm>
              <a:off x="0" y="5656802"/>
              <a:ext cx="5340350" cy="5654040"/>
            </a:xfrm>
            <a:custGeom>
              <a:avLst/>
              <a:gdLst/>
              <a:ahLst/>
              <a:cxnLst/>
              <a:rect l="l" t="t" r="r" b="b"/>
              <a:pathLst>
                <a:path w="5340350" h="5654040">
                  <a:moveTo>
                    <a:pt x="5339707" y="143"/>
                  </a:moveTo>
                  <a:lnTo>
                    <a:pt x="0" y="143"/>
                  </a:lnTo>
                  <a:lnTo>
                    <a:pt x="0" y="5654040"/>
                  </a:lnTo>
                  <a:lnTo>
                    <a:pt x="5339707" y="5654040"/>
                  </a:lnTo>
                  <a:lnTo>
                    <a:pt x="5339707" y="143"/>
                  </a:lnTo>
                  <a:close/>
                </a:path>
              </a:pathLst>
            </a:custGeom>
            <a:solidFill>
              <a:srgbClr val="E84E20"/>
            </a:solidFill>
          </p:spPr>
          <p:txBody>
            <a:bodyPr wrap="square" lIns="0" tIns="0" rIns="0" bIns="0" rtlCol="0"/>
            <a:lstStyle/>
            <a:p>
              <a:endParaRPr/>
            </a:p>
          </p:txBody>
        </p:sp>
        <p:pic>
          <p:nvPicPr>
            <p:cNvPr id="4" name="object 4"/>
            <p:cNvPicPr/>
            <p:nvPr/>
          </p:nvPicPr>
          <p:blipFill>
            <a:blip r:embed="rId2" cstate="print"/>
            <a:stretch>
              <a:fillRect/>
            </a:stretch>
          </p:blipFill>
          <p:spPr>
            <a:xfrm>
              <a:off x="0" y="0"/>
              <a:ext cx="5339960" cy="5656944"/>
            </a:xfrm>
            <a:prstGeom prst="rect">
              <a:avLst/>
            </a:prstGeom>
          </p:spPr>
        </p:pic>
      </p:grpSp>
      <p:grpSp>
        <p:nvGrpSpPr>
          <p:cNvPr id="5" name="object 5"/>
          <p:cNvGrpSpPr/>
          <p:nvPr/>
        </p:nvGrpSpPr>
        <p:grpSpPr>
          <a:xfrm>
            <a:off x="6397752" y="1279873"/>
            <a:ext cx="527685" cy="713105"/>
            <a:chOff x="6397752" y="1279873"/>
            <a:chExt cx="527685" cy="713105"/>
          </a:xfrm>
        </p:grpSpPr>
        <p:sp>
          <p:nvSpPr>
            <p:cNvPr id="6" name="object 6"/>
            <p:cNvSpPr/>
            <p:nvPr/>
          </p:nvSpPr>
          <p:spPr>
            <a:xfrm>
              <a:off x="6397587" y="1280127"/>
              <a:ext cx="527050" cy="713105"/>
            </a:xfrm>
            <a:custGeom>
              <a:avLst/>
              <a:gdLst/>
              <a:ahLst/>
              <a:cxnLst/>
              <a:rect l="l" t="t" r="r" b="b"/>
              <a:pathLst>
                <a:path w="527050" h="713105">
                  <a:moveTo>
                    <a:pt x="175501" y="546595"/>
                  </a:moveTo>
                  <a:lnTo>
                    <a:pt x="0" y="364998"/>
                  </a:lnTo>
                  <a:lnTo>
                    <a:pt x="0" y="531228"/>
                  </a:lnTo>
                  <a:lnTo>
                    <a:pt x="175501" y="712838"/>
                  </a:lnTo>
                  <a:lnTo>
                    <a:pt x="175501" y="546595"/>
                  </a:lnTo>
                  <a:close/>
                </a:path>
                <a:path w="527050" h="713105">
                  <a:moveTo>
                    <a:pt x="351269" y="364236"/>
                  </a:moveTo>
                  <a:lnTo>
                    <a:pt x="175628" y="182372"/>
                  </a:lnTo>
                  <a:lnTo>
                    <a:pt x="175628" y="348615"/>
                  </a:lnTo>
                  <a:lnTo>
                    <a:pt x="351269" y="530466"/>
                  </a:lnTo>
                  <a:lnTo>
                    <a:pt x="351269" y="364236"/>
                  </a:lnTo>
                  <a:close/>
                </a:path>
                <a:path w="527050" h="713105">
                  <a:moveTo>
                    <a:pt x="526910" y="181610"/>
                  </a:moveTo>
                  <a:lnTo>
                    <a:pt x="351396" y="0"/>
                  </a:lnTo>
                  <a:lnTo>
                    <a:pt x="351396" y="166243"/>
                  </a:lnTo>
                  <a:lnTo>
                    <a:pt x="526910" y="347853"/>
                  </a:lnTo>
                  <a:lnTo>
                    <a:pt x="526910" y="181610"/>
                  </a:lnTo>
                  <a:close/>
                </a:path>
              </a:pathLst>
            </a:custGeom>
            <a:solidFill>
              <a:srgbClr val="C59260"/>
            </a:solidFill>
          </p:spPr>
          <p:txBody>
            <a:bodyPr wrap="square" lIns="0" tIns="0" rIns="0" bIns="0" rtlCol="0"/>
            <a:lstStyle/>
            <a:p>
              <a:endParaRPr/>
            </a:p>
          </p:txBody>
        </p:sp>
        <p:sp>
          <p:nvSpPr>
            <p:cNvPr id="7" name="object 7"/>
            <p:cNvSpPr/>
            <p:nvPr/>
          </p:nvSpPr>
          <p:spPr>
            <a:xfrm>
              <a:off x="6766560" y="1645570"/>
              <a:ext cx="158750" cy="164465"/>
            </a:xfrm>
            <a:custGeom>
              <a:avLst/>
              <a:gdLst/>
              <a:ahLst/>
              <a:cxnLst/>
              <a:rect l="l" t="t" r="r" b="b"/>
              <a:pathLst>
                <a:path w="158750" h="164464">
                  <a:moveTo>
                    <a:pt x="158130" y="244"/>
                  </a:moveTo>
                  <a:lnTo>
                    <a:pt x="-171" y="244"/>
                  </a:lnTo>
                  <a:lnTo>
                    <a:pt x="-171" y="164514"/>
                  </a:lnTo>
                  <a:lnTo>
                    <a:pt x="158130" y="164514"/>
                  </a:lnTo>
                  <a:lnTo>
                    <a:pt x="158130" y="244"/>
                  </a:lnTo>
                  <a:close/>
                </a:path>
              </a:pathLst>
            </a:custGeom>
            <a:solidFill>
              <a:srgbClr val="672C17"/>
            </a:solidFill>
          </p:spPr>
          <p:txBody>
            <a:bodyPr wrap="square" lIns="0" tIns="0" rIns="0" bIns="0" rtlCol="0"/>
            <a:lstStyle/>
            <a:p>
              <a:endParaRPr/>
            </a:p>
          </p:txBody>
        </p:sp>
        <p:sp>
          <p:nvSpPr>
            <p:cNvPr id="8" name="object 8"/>
            <p:cNvSpPr/>
            <p:nvPr/>
          </p:nvSpPr>
          <p:spPr>
            <a:xfrm>
              <a:off x="6397587" y="1280127"/>
              <a:ext cx="338455" cy="347980"/>
            </a:xfrm>
            <a:custGeom>
              <a:avLst/>
              <a:gdLst/>
              <a:ahLst/>
              <a:cxnLst/>
              <a:rect l="l" t="t" r="r" b="b"/>
              <a:pathLst>
                <a:path w="338454" h="347980">
                  <a:moveTo>
                    <a:pt x="338061" y="0"/>
                  </a:moveTo>
                  <a:lnTo>
                    <a:pt x="0" y="0"/>
                  </a:lnTo>
                  <a:lnTo>
                    <a:pt x="0" y="144780"/>
                  </a:lnTo>
                  <a:lnTo>
                    <a:pt x="381" y="144780"/>
                  </a:lnTo>
                  <a:lnTo>
                    <a:pt x="381" y="165100"/>
                  </a:lnTo>
                  <a:lnTo>
                    <a:pt x="381" y="347980"/>
                  </a:lnTo>
                  <a:lnTo>
                    <a:pt x="161785" y="347980"/>
                  </a:lnTo>
                  <a:lnTo>
                    <a:pt x="161785" y="165100"/>
                  </a:lnTo>
                  <a:lnTo>
                    <a:pt x="338061" y="165100"/>
                  </a:lnTo>
                  <a:lnTo>
                    <a:pt x="338061" y="144780"/>
                  </a:lnTo>
                  <a:lnTo>
                    <a:pt x="338061" y="0"/>
                  </a:lnTo>
                  <a:close/>
                </a:path>
              </a:pathLst>
            </a:custGeom>
            <a:solidFill>
              <a:srgbClr val="E84E20"/>
            </a:solidFill>
          </p:spPr>
          <p:txBody>
            <a:bodyPr wrap="square" lIns="0" tIns="0" rIns="0" bIns="0" rtlCol="0"/>
            <a:lstStyle/>
            <a:p>
              <a:endParaRPr/>
            </a:p>
          </p:txBody>
        </p:sp>
        <p:sp>
          <p:nvSpPr>
            <p:cNvPr id="9" name="object 9"/>
            <p:cNvSpPr/>
            <p:nvPr/>
          </p:nvSpPr>
          <p:spPr>
            <a:xfrm>
              <a:off x="6586728" y="1828450"/>
              <a:ext cx="161290" cy="164465"/>
            </a:xfrm>
            <a:custGeom>
              <a:avLst/>
              <a:gdLst/>
              <a:ahLst/>
              <a:cxnLst/>
              <a:rect l="l" t="t" r="r" b="b"/>
              <a:pathLst>
                <a:path w="161290" h="164464">
                  <a:moveTo>
                    <a:pt x="160941" y="239"/>
                  </a:moveTo>
                  <a:lnTo>
                    <a:pt x="-166" y="239"/>
                  </a:lnTo>
                  <a:lnTo>
                    <a:pt x="-166" y="164510"/>
                  </a:lnTo>
                  <a:lnTo>
                    <a:pt x="160941" y="164510"/>
                  </a:lnTo>
                  <a:lnTo>
                    <a:pt x="160941" y="239"/>
                  </a:lnTo>
                  <a:close/>
                </a:path>
              </a:pathLst>
            </a:custGeom>
            <a:solidFill>
              <a:srgbClr val="672C17"/>
            </a:solidFill>
          </p:spPr>
          <p:txBody>
            <a:bodyPr wrap="square" lIns="0" tIns="0" rIns="0" bIns="0" rtlCol="0"/>
            <a:lstStyle/>
            <a:p>
              <a:endParaRPr/>
            </a:p>
          </p:txBody>
        </p:sp>
      </p:grpSp>
      <p:grpSp>
        <p:nvGrpSpPr>
          <p:cNvPr id="10" name="object 10"/>
          <p:cNvGrpSpPr/>
          <p:nvPr/>
        </p:nvGrpSpPr>
        <p:grpSpPr>
          <a:xfrm>
            <a:off x="7107756" y="1459954"/>
            <a:ext cx="1984934" cy="460236"/>
            <a:chOff x="7107756" y="1459954"/>
            <a:chExt cx="1984934" cy="460236"/>
          </a:xfrm>
        </p:grpSpPr>
        <p:pic>
          <p:nvPicPr>
            <p:cNvPr id="11" name="object 11"/>
            <p:cNvPicPr/>
            <p:nvPr/>
          </p:nvPicPr>
          <p:blipFill>
            <a:blip r:embed="rId3" cstate="print"/>
            <a:stretch>
              <a:fillRect/>
            </a:stretch>
          </p:blipFill>
          <p:spPr>
            <a:xfrm>
              <a:off x="7107756" y="1459954"/>
              <a:ext cx="237737" cy="103629"/>
            </a:xfrm>
            <a:prstGeom prst="rect">
              <a:avLst/>
            </a:prstGeom>
          </p:spPr>
        </p:pic>
        <p:pic>
          <p:nvPicPr>
            <p:cNvPr id="12" name="object 12"/>
            <p:cNvPicPr/>
            <p:nvPr/>
          </p:nvPicPr>
          <p:blipFill>
            <a:blip r:embed="rId4" cstate="print"/>
            <a:stretch>
              <a:fillRect/>
            </a:stretch>
          </p:blipFill>
          <p:spPr>
            <a:xfrm>
              <a:off x="7116899" y="1459954"/>
              <a:ext cx="1853137" cy="460236"/>
            </a:xfrm>
            <a:prstGeom prst="rect">
              <a:avLst/>
            </a:prstGeom>
          </p:spPr>
        </p:pic>
        <p:sp>
          <p:nvSpPr>
            <p:cNvPr id="13" name="object 13"/>
            <p:cNvSpPr/>
            <p:nvPr/>
          </p:nvSpPr>
          <p:spPr>
            <a:xfrm>
              <a:off x="8805443" y="1636743"/>
              <a:ext cx="170815" cy="106680"/>
            </a:xfrm>
            <a:custGeom>
              <a:avLst/>
              <a:gdLst/>
              <a:ahLst/>
              <a:cxnLst/>
              <a:rect l="l" t="t" r="r" b="b"/>
              <a:pathLst>
                <a:path w="170815" h="106680">
                  <a:moveTo>
                    <a:pt x="85598" y="381"/>
                  </a:moveTo>
                  <a:lnTo>
                    <a:pt x="0" y="381"/>
                  </a:lnTo>
                  <a:lnTo>
                    <a:pt x="0" y="18415"/>
                  </a:lnTo>
                  <a:lnTo>
                    <a:pt x="33655" y="18415"/>
                  </a:lnTo>
                  <a:lnTo>
                    <a:pt x="33655" y="105029"/>
                  </a:lnTo>
                  <a:lnTo>
                    <a:pt x="51943" y="105029"/>
                  </a:lnTo>
                  <a:lnTo>
                    <a:pt x="51943" y="18415"/>
                  </a:lnTo>
                  <a:lnTo>
                    <a:pt x="85598" y="18415"/>
                  </a:lnTo>
                  <a:lnTo>
                    <a:pt x="85598" y="381"/>
                  </a:lnTo>
                  <a:close/>
                </a:path>
                <a:path w="170815" h="106680">
                  <a:moveTo>
                    <a:pt x="170307" y="74676"/>
                  </a:moveTo>
                  <a:lnTo>
                    <a:pt x="168783" y="65405"/>
                  </a:lnTo>
                  <a:lnTo>
                    <a:pt x="166116" y="60452"/>
                  </a:lnTo>
                  <a:lnTo>
                    <a:pt x="165100" y="58039"/>
                  </a:lnTo>
                  <a:lnTo>
                    <a:pt x="159131" y="53213"/>
                  </a:lnTo>
                  <a:lnTo>
                    <a:pt x="152019" y="50292"/>
                  </a:lnTo>
                  <a:lnTo>
                    <a:pt x="152019" y="64897"/>
                  </a:lnTo>
                  <a:lnTo>
                    <a:pt x="152019" y="83693"/>
                  </a:lnTo>
                  <a:lnTo>
                    <a:pt x="145415" y="88900"/>
                  </a:lnTo>
                  <a:lnTo>
                    <a:pt x="127889" y="88900"/>
                  </a:lnTo>
                  <a:lnTo>
                    <a:pt x="121031" y="88138"/>
                  </a:lnTo>
                  <a:lnTo>
                    <a:pt x="121031" y="60452"/>
                  </a:lnTo>
                  <a:lnTo>
                    <a:pt x="145415" y="60452"/>
                  </a:lnTo>
                  <a:lnTo>
                    <a:pt x="152019" y="64897"/>
                  </a:lnTo>
                  <a:lnTo>
                    <a:pt x="152019" y="50292"/>
                  </a:lnTo>
                  <a:lnTo>
                    <a:pt x="152019" y="49911"/>
                  </a:lnTo>
                  <a:lnTo>
                    <a:pt x="157988" y="46101"/>
                  </a:lnTo>
                  <a:lnTo>
                    <a:pt x="159512" y="44323"/>
                  </a:lnTo>
                  <a:lnTo>
                    <a:pt x="162814" y="40894"/>
                  </a:lnTo>
                  <a:lnTo>
                    <a:pt x="165735" y="34163"/>
                  </a:lnTo>
                  <a:lnTo>
                    <a:pt x="166878" y="25908"/>
                  </a:lnTo>
                  <a:lnTo>
                    <a:pt x="165354" y="17399"/>
                  </a:lnTo>
                  <a:lnTo>
                    <a:pt x="165100" y="15748"/>
                  </a:lnTo>
                  <a:lnTo>
                    <a:pt x="159004" y="7620"/>
                  </a:lnTo>
                  <a:lnTo>
                    <a:pt x="148717" y="2159"/>
                  </a:lnTo>
                  <a:lnTo>
                    <a:pt x="148717" y="21844"/>
                  </a:lnTo>
                  <a:lnTo>
                    <a:pt x="148717" y="40005"/>
                  </a:lnTo>
                  <a:lnTo>
                    <a:pt x="141732" y="44323"/>
                  </a:lnTo>
                  <a:lnTo>
                    <a:pt x="121031" y="44323"/>
                  </a:lnTo>
                  <a:lnTo>
                    <a:pt x="121031" y="17780"/>
                  </a:lnTo>
                  <a:lnTo>
                    <a:pt x="124333" y="17526"/>
                  </a:lnTo>
                  <a:lnTo>
                    <a:pt x="128270" y="17399"/>
                  </a:lnTo>
                  <a:lnTo>
                    <a:pt x="142240" y="17399"/>
                  </a:lnTo>
                  <a:lnTo>
                    <a:pt x="148717" y="21844"/>
                  </a:lnTo>
                  <a:lnTo>
                    <a:pt x="148717" y="2159"/>
                  </a:lnTo>
                  <a:lnTo>
                    <a:pt x="148463" y="2032"/>
                  </a:lnTo>
                  <a:lnTo>
                    <a:pt x="132715" y="0"/>
                  </a:lnTo>
                  <a:lnTo>
                    <a:pt x="108585" y="508"/>
                  </a:lnTo>
                  <a:lnTo>
                    <a:pt x="102743" y="762"/>
                  </a:lnTo>
                  <a:lnTo>
                    <a:pt x="102743" y="105537"/>
                  </a:lnTo>
                  <a:lnTo>
                    <a:pt x="115951" y="106045"/>
                  </a:lnTo>
                  <a:lnTo>
                    <a:pt x="131699" y="106299"/>
                  </a:lnTo>
                  <a:lnTo>
                    <a:pt x="146939" y="104394"/>
                  </a:lnTo>
                  <a:lnTo>
                    <a:pt x="159131" y="98679"/>
                  </a:lnTo>
                  <a:lnTo>
                    <a:pt x="167132" y="88900"/>
                  </a:lnTo>
                  <a:lnTo>
                    <a:pt x="167259" y="88646"/>
                  </a:lnTo>
                  <a:lnTo>
                    <a:pt x="170307" y="74676"/>
                  </a:lnTo>
                  <a:close/>
                </a:path>
              </a:pathLst>
            </a:custGeom>
            <a:solidFill>
              <a:srgbClr val="672C17"/>
            </a:solidFill>
          </p:spPr>
          <p:txBody>
            <a:bodyPr wrap="square" lIns="0" tIns="0" rIns="0" bIns="0" rtlCol="0"/>
            <a:lstStyle/>
            <a:p>
              <a:endParaRPr/>
            </a:p>
          </p:txBody>
        </p:sp>
        <p:pic>
          <p:nvPicPr>
            <p:cNvPr id="14" name="object 14"/>
            <p:cNvPicPr/>
            <p:nvPr/>
          </p:nvPicPr>
          <p:blipFill>
            <a:blip r:embed="rId5" cstate="print"/>
            <a:stretch>
              <a:fillRect/>
            </a:stretch>
          </p:blipFill>
          <p:spPr>
            <a:xfrm>
              <a:off x="8988324" y="1816561"/>
              <a:ext cx="82293" cy="103629"/>
            </a:xfrm>
            <a:prstGeom prst="rect">
              <a:avLst/>
            </a:prstGeom>
          </p:spPr>
        </p:pic>
        <p:sp>
          <p:nvSpPr>
            <p:cNvPr id="15" name="object 15"/>
            <p:cNvSpPr/>
            <p:nvPr/>
          </p:nvSpPr>
          <p:spPr>
            <a:xfrm>
              <a:off x="8988551" y="1636489"/>
              <a:ext cx="104139" cy="106680"/>
            </a:xfrm>
            <a:custGeom>
              <a:avLst/>
              <a:gdLst/>
              <a:ahLst/>
              <a:cxnLst/>
              <a:rect l="l" t="t" r="r" b="b"/>
              <a:pathLst>
                <a:path w="104140" h="106680">
                  <a:moveTo>
                    <a:pt x="59588" y="244"/>
                  </a:moveTo>
                  <a:lnTo>
                    <a:pt x="43459" y="244"/>
                  </a:lnTo>
                  <a:lnTo>
                    <a:pt x="-227" y="106413"/>
                  </a:lnTo>
                  <a:lnTo>
                    <a:pt x="18060" y="106413"/>
                  </a:lnTo>
                  <a:lnTo>
                    <a:pt x="28855" y="79236"/>
                  </a:lnTo>
                  <a:lnTo>
                    <a:pt x="92220" y="79236"/>
                  </a:lnTo>
                  <a:lnTo>
                    <a:pt x="85114" y="61965"/>
                  </a:lnTo>
                  <a:lnTo>
                    <a:pt x="35839" y="61965"/>
                  </a:lnTo>
                  <a:lnTo>
                    <a:pt x="51206" y="24247"/>
                  </a:lnTo>
                  <a:lnTo>
                    <a:pt x="66192" y="24247"/>
                  </a:lnTo>
                  <a:lnTo>
                    <a:pt x="66192" y="16500"/>
                  </a:lnTo>
                  <a:lnTo>
                    <a:pt x="59588" y="244"/>
                  </a:lnTo>
                  <a:close/>
                </a:path>
                <a:path w="104140" h="106680">
                  <a:moveTo>
                    <a:pt x="92220" y="79236"/>
                  </a:moveTo>
                  <a:lnTo>
                    <a:pt x="73176" y="79236"/>
                  </a:lnTo>
                  <a:lnTo>
                    <a:pt x="84098" y="106413"/>
                  </a:lnTo>
                  <a:lnTo>
                    <a:pt x="103402" y="106413"/>
                  </a:lnTo>
                  <a:lnTo>
                    <a:pt x="92220" y="79236"/>
                  </a:lnTo>
                  <a:close/>
                </a:path>
                <a:path w="104140" h="106680">
                  <a:moveTo>
                    <a:pt x="66192" y="24247"/>
                  </a:moveTo>
                  <a:lnTo>
                    <a:pt x="51206" y="24247"/>
                  </a:lnTo>
                  <a:lnTo>
                    <a:pt x="66192" y="61965"/>
                  </a:lnTo>
                  <a:lnTo>
                    <a:pt x="66192" y="24247"/>
                  </a:lnTo>
                  <a:close/>
                </a:path>
                <a:path w="104140" h="106680">
                  <a:moveTo>
                    <a:pt x="66192" y="16500"/>
                  </a:moveTo>
                  <a:lnTo>
                    <a:pt x="66192" y="61965"/>
                  </a:lnTo>
                  <a:lnTo>
                    <a:pt x="85114" y="61965"/>
                  </a:lnTo>
                  <a:lnTo>
                    <a:pt x="66192" y="16500"/>
                  </a:lnTo>
                  <a:close/>
                </a:path>
              </a:pathLst>
            </a:custGeom>
            <a:solidFill>
              <a:srgbClr val="672C17"/>
            </a:solidFill>
          </p:spPr>
          <p:txBody>
            <a:bodyPr wrap="square" lIns="0" tIns="0" rIns="0" bIns="0" rtlCol="0"/>
            <a:lstStyle/>
            <a:p>
              <a:endParaRPr/>
            </a:p>
          </p:txBody>
        </p:sp>
      </p:grpSp>
      <p:sp>
        <p:nvSpPr>
          <p:cNvPr id="16" name="object 16"/>
          <p:cNvSpPr txBox="1">
            <a:spLocks noGrp="1"/>
          </p:cNvSpPr>
          <p:nvPr>
            <p:ph type="title"/>
          </p:nvPr>
        </p:nvSpPr>
        <p:spPr>
          <a:xfrm>
            <a:off x="5773438" y="2819340"/>
            <a:ext cx="10708032" cy="621965"/>
          </a:xfrm>
          <a:prstGeom prst="rect">
            <a:avLst/>
          </a:prstGeom>
        </p:spPr>
        <p:txBody>
          <a:bodyPr vert="horz" wrap="square" lIns="0" tIns="13970" rIns="0" bIns="0" rtlCol="0">
            <a:spAutoFit/>
          </a:bodyPr>
          <a:lstStyle/>
          <a:p>
            <a:pPr marL="12700">
              <a:lnSpc>
                <a:spcPct val="100000"/>
              </a:lnSpc>
              <a:spcBef>
                <a:spcPts val="110"/>
              </a:spcBef>
            </a:pPr>
            <a:r>
              <a:rPr lang="tt-RU" sz="3950" spc="5" dirty="0" smtClean="0">
                <a:solidFill>
                  <a:srgbClr val="E84E20"/>
                </a:solidFill>
              </a:rPr>
              <a:t>ФОНД ЯРДӘМЕННӘН НИЧЕК ФАЙДАЛАНЫРГА</a:t>
            </a:r>
            <a:r>
              <a:rPr sz="3950" smtClean="0">
                <a:solidFill>
                  <a:srgbClr val="E84E20"/>
                </a:solidFill>
              </a:rPr>
              <a:t>?</a:t>
            </a:r>
            <a:endParaRPr sz="3950" dirty="0"/>
          </a:p>
        </p:txBody>
      </p:sp>
      <p:sp>
        <p:nvSpPr>
          <p:cNvPr id="17" name="object 17"/>
          <p:cNvSpPr txBox="1"/>
          <p:nvPr/>
        </p:nvSpPr>
        <p:spPr>
          <a:xfrm>
            <a:off x="5814339" y="3911369"/>
            <a:ext cx="14269374" cy="4262705"/>
          </a:xfrm>
          <a:prstGeom prst="rect">
            <a:avLst/>
          </a:prstGeom>
        </p:spPr>
        <p:txBody>
          <a:bodyPr vert="horz" wrap="square" lIns="0" tIns="12700" rIns="0" bIns="0" rtlCol="0">
            <a:spAutoFit/>
          </a:bodyPr>
          <a:lstStyle/>
          <a:p>
            <a:pPr marL="12700">
              <a:lnSpc>
                <a:spcPct val="100000"/>
              </a:lnSpc>
              <a:spcBef>
                <a:spcPts val="100"/>
              </a:spcBef>
            </a:pPr>
            <a:r>
              <a:rPr sz="2950" b="1" smtClean="0">
                <a:solidFill>
                  <a:srgbClr val="672C17"/>
                </a:solidFill>
                <a:latin typeface="Calibri"/>
                <a:cs typeface="Calibri"/>
              </a:rPr>
              <a:t>ФОН</a:t>
            </a:r>
            <a:r>
              <a:rPr sz="2950" b="1" spc="5" smtClean="0">
                <a:solidFill>
                  <a:srgbClr val="672C17"/>
                </a:solidFill>
                <a:latin typeface="Calibri"/>
                <a:cs typeface="Calibri"/>
              </a:rPr>
              <a:t>Д</a:t>
            </a:r>
            <a:r>
              <a:rPr lang="tt-RU" sz="2950" b="1" spc="5" dirty="0" smtClean="0">
                <a:solidFill>
                  <a:srgbClr val="672C17"/>
                </a:solidFill>
                <a:latin typeface="Calibri"/>
                <a:cs typeface="Calibri"/>
              </a:rPr>
              <a:t>КА МӨРӘҖӘГАТЬ ИТӘРГӘ</a:t>
            </a:r>
            <a:r>
              <a:rPr sz="2950" b="1" smtClean="0">
                <a:solidFill>
                  <a:srgbClr val="672C17"/>
                </a:solidFill>
                <a:latin typeface="Calibri"/>
                <a:cs typeface="Calibri"/>
              </a:rPr>
              <a:t>:</a:t>
            </a:r>
            <a:endParaRPr sz="2950" dirty="0">
              <a:latin typeface="Calibri"/>
              <a:cs typeface="Calibri"/>
            </a:endParaRPr>
          </a:p>
          <a:p>
            <a:pPr marL="810260" marR="5080">
              <a:lnSpc>
                <a:spcPts val="8159"/>
              </a:lnSpc>
              <a:spcBef>
                <a:spcPts val="10"/>
              </a:spcBef>
              <a:tabLst>
                <a:tab pos="5510530" algn="l"/>
              </a:tabLst>
            </a:pPr>
            <a:r>
              <a:rPr sz="2950" b="1" spc="-10" dirty="0">
                <a:solidFill>
                  <a:srgbClr val="672C17"/>
                </a:solidFill>
                <a:latin typeface="Calibri"/>
                <a:cs typeface="Calibri"/>
              </a:rPr>
              <a:t>+</a:t>
            </a:r>
            <a:r>
              <a:rPr sz="2950" b="1" dirty="0">
                <a:solidFill>
                  <a:srgbClr val="672C17"/>
                </a:solidFill>
                <a:latin typeface="Calibri"/>
                <a:cs typeface="Calibri"/>
              </a:rPr>
              <a:t>7</a:t>
            </a:r>
            <a:r>
              <a:rPr sz="2950" b="1" spc="-5" dirty="0">
                <a:solidFill>
                  <a:srgbClr val="672C17"/>
                </a:solidFill>
                <a:latin typeface="Calibri"/>
                <a:cs typeface="Calibri"/>
              </a:rPr>
              <a:t> </a:t>
            </a:r>
            <a:r>
              <a:rPr sz="2950" b="1" spc="-10" dirty="0">
                <a:solidFill>
                  <a:srgbClr val="672C17"/>
                </a:solidFill>
                <a:latin typeface="Calibri"/>
                <a:cs typeface="Calibri"/>
              </a:rPr>
              <a:t>(</a:t>
            </a:r>
            <a:r>
              <a:rPr sz="2950" b="1" dirty="0">
                <a:solidFill>
                  <a:srgbClr val="672C17"/>
                </a:solidFill>
                <a:latin typeface="Calibri"/>
                <a:cs typeface="Calibri"/>
              </a:rPr>
              <a:t>8</a:t>
            </a:r>
            <a:r>
              <a:rPr sz="2950" b="1" spc="-20" dirty="0">
                <a:solidFill>
                  <a:srgbClr val="672C17"/>
                </a:solidFill>
                <a:latin typeface="Calibri"/>
                <a:cs typeface="Calibri"/>
              </a:rPr>
              <a:t>4</a:t>
            </a:r>
            <a:r>
              <a:rPr sz="2950" b="1" dirty="0">
                <a:solidFill>
                  <a:srgbClr val="672C17"/>
                </a:solidFill>
                <a:latin typeface="Calibri"/>
                <a:cs typeface="Calibri"/>
              </a:rPr>
              <a:t>3)</a:t>
            </a:r>
            <a:r>
              <a:rPr sz="2950" b="1" spc="100" dirty="0">
                <a:solidFill>
                  <a:srgbClr val="672C17"/>
                </a:solidFill>
                <a:latin typeface="Calibri"/>
                <a:cs typeface="Calibri"/>
              </a:rPr>
              <a:t> </a:t>
            </a:r>
            <a:r>
              <a:rPr sz="2950" b="1" dirty="0">
                <a:solidFill>
                  <a:srgbClr val="672C17"/>
                </a:solidFill>
                <a:latin typeface="Calibri"/>
                <a:cs typeface="Calibri"/>
              </a:rPr>
              <a:t>5</a:t>
            </a:r>
            <a:r>
              <a:rPr sz="2950" b="1" spc="-20" dirty="0">
                <a:solidFill>
                  <a:srgbClr val="672C17"/>
                </a:solidFill>
                <a:latin typeface="Calibri"/>
                <a:cs typeface="Calibri"/>
              </a:rPr>
              <a:t>2</a:t>
            </a:r>
            <a:r>
              <a:rPr sz="2950" b="1" dirty="0">
                <a:solidFill>
                  <a:srgbClr val="672C17"/>
                </a:solidFill>
                <a:latin typeface="Calibri"/>
                <a:cs typeface="Calibri"/>
              </a:rPr>
              <a:t>4</a:t>
            </a:r>
            <a:r>
              <a:rPr sz="2950" b="1" spc="50" dirty="0">
                <a:solidFill>
                  <a:srgbClr val="672C17"/>
                </a:solidFill>
                <a:latin typeface="Calibri"/>
                <a:cs typeface="Calibri"/>
              </a:rPr>
              <a:t> </a:t>
            </a:r>
            <a:r>
              <a:rPr sz="2950" b="1" spc="-10" dirty="0">
                <a:solidFill>
                  <a:srgbClr val="672C17"/>
                </a:solidFill>
                <a:latin typeface="Calibri"/>
                <a:cs typeface="Calibri"/>
              </a:rPr>
              <a:t>9</a:t>
            </a:r>
            <a:r>
              <a:rPr sz="2950" b="1" dirty="0">
                <a:solidFill>
                  <a:srgbClr val="672C17"/>
                </a:solidFill>
                <a:latin typeface="Calibri"/>
                <a:cs typeface="Calibri"/>
              </a:rPr>
              <a:t>0</a:t>
            </a:r>
            <a:r>
              <a:rPr sz="2950" b="1" spc="65" dirty="0">
                <a:solidFill>
                  <a:srgbClr val="672C17"/>
                </a:solidFill>
                <a:latin typeface="Calibri"/>
                <a:cs typeface="Calibri"/>
              </a:rPr>
              <a:t> </a:t>
            </a:r>
            <a:r>
              <a:rPr sz="2950" b="1" spc="-10" dirty="0">
                <a:solidFill>
                  <a:srgbClr val="672C17"/>
                </a:solidFill>
                <a:latin typeface="Calibri"/>
                <a:cs typeface="Calibri"/>
              </a:rPr>
              <a:t>9</a:t>
            </a:r>
            <a:r>
              <a:rPr sz="2950" b="1" dirty="0">
                <a:solidFill>
                  <a:srgbClr val="672C17"/>
                </a:solidFill>
                <a:latin typeface="Calibri"/>
                <a:cs typeface="Calibri"/>
              </a:rPr>
              <a:t>0	</a:t>
            </a:r>
            <a:r>
              <a:rPr sz="2950" b="1" spc="-85" dirty="0">
                <a:solidFill>
                  <a:srgbClr val="672C17"/>
                </a:solidFill>
                <a:latin typeface="Calibri"/>
                <a:cs typeface="Calibri"/>
              </a:rPr>
              <a:t>FPP</a:t>
            </a:r>
            <a:r>
              <a:rPr sz="2950" b="1" spc="-105" dirty="0">
                <a:solidFill>
                  <a:srgbClr val="672C17"/>
                </a:solidFill>
                <a:latin typeface="Calibri"/>
                <a:cs typeface="Calibri"/>
              </a:rPr>
              <a:t>R</a:t>
            </a:r>
            <a:r>
              <a:rPr sz="2950" b="1" spc="-315" dirty="0">
                <a:solidFill>
                  <a:srgbClr val="672C17"/>
                </a:solidFill>
                <a:latin typeface="Calibri"/>
                <a:cs typeface="Calibri"/>
              </a:rPr>
              <a:t>T</a:t>
            </a:r>
            <a:r>
              <a:rPr sz="2950" b="1" spc="-70" dirty="0">
                <a:solidFill>
                  <a:srgbClr val="672C17"/>
                </a:solidFill>
                <a:latin typeface="Calibri"/>
                <a:cs typeface="Calibri"/>
              </a:rPr>
              <a:t>.</a:t>
            </a:r>
            <a:r>
              <a:rPr sz="2950" b="1" spc="-80" dirty="0">
                <a:solidFill>
                  <a:srgbClr val="672C17"/>
                </a:solidFill>
                <a:latin typeface="Calibri"/>
                <a:cs typeface="Calibri"/>
              </a:rPr>
              <a:t>R</a:t>
            </a:r>
            <a:r>
              <a:rPr sz="2950" b="1" dirty="0">
                <a:solidFill>
                  <a:srgbClr val="672C17"/>
                </a:solidFill>
                <a:latin typeface="Calibri"/>
                <a:cs typeface="Calibri"/>
              </a:rPr>
              <a:t>U</a:t>
            </a:r>
            <a:r>
              <a:rPr sz="2950" b="1" spc="-75" dirty="0">
                <a:solidFill>
                  <a:srgbClr val="672C17"/>
                </a:solidFill>
                <a:latin typeface="Calibri"/>
                <a:cs typeface="Calibri"/>
              </a:rPr>
              <a:t> </a:t>
            </a:r>
            <a:r>
              <a:rPr sz="2950" b="1" dirty="0">
                <a:solidFill>
                  <a:srgbClr val="672C17"/>
                </a:solidFill>
                <a:latin typeface="Calibri"/>
                <a:cs typeface="Calibri"/>
              </a:rPr>
              <a:t>|</a:t>
            </a:r>
            <a:r>
              <a:rPr sz="2950" b="1" spc="-30" dirty="0">
                <a:solidFill>
                  <a:srgbClr val="672C17"/>
                </a:solidFill>
                <a:latin typeface="Calibri"/>
                <a:cs typeface="Calibri"/>
              </a:rPr>
              <a:t> </a:t>
            </a:r>
            <a:r>
              <a:rPr sz="2950" b="1" spc="5" dirty="0">
                <a:solidFill>
                  <a:srgbClr val="672C17"/>
                </a:solidFill>
                <a:latin typeface="Calibri"/>
                <a:cs typeface="Calibri"/>
              </a:rPr>
              <a:t>М</a:t>
            </a:r>
            <a:r>
              <a:rPr sz="2950" b="1" spc="-5" dirty="0">
                <a:solidFill>
                  <a:srgbClr val="672C17"/>
                </a:solidFill>
                <a:latin typeface="Calibri"/>
                <a:cs typeface="Calibri"/>
              </a:rPr>
              <a:t>С</a:t>
            </a:r>
            <a:r>
              <a:rPr sz="2950" b="1" spc="-20" dirty="0">
                <a:solidFill>
                  <a:srgbClr val="672C17"/>
                </a:solidFill>
                <a:latin typeface="Calibri"/>
                <a:cs typeface="Calibri"/>
              </a:rPr>
              <a:t>П</a:t>
            </a:r>
            <a:r>
              <a:rPr sz="2950" b="1" spc="-5" dirty="0">
                <a:solidFill>
                  <a:srgbClr val="672C17"/>
                </a:solidFill>
                <a:latin typeface="Calibri"/>
                <a:cs typeface="Calibri"/>
              </a:rPr>
              <a:t>.РФ</a:t>
            </a:r>
            <a:r>
              <a:rPr sz="2950" b="1" dirty="0">
                <a:solidFill>
                  <a:srgbClr val="672C17"/>
                </a:solidFill>
                <a:latin typeface="Calibri"/>
                <a:cs typeface="Calibri"/>
              </a:rPr>
              <a:t>|</a:t>
            </a:r>
            <a:r>
              <a:rPr sz="2950" b="1" spc="-105" dirty="0">
                <a:solidFill>
                  <a:srgbClr val="672C17"/>
                </a:solidFill>
                <a:latin typeface="Calibri"/>
                <a:cs typeface="Calibri"/>
              </a:rPr>
              <a:t> </a:t>
            </a:r>
            <a:r>
              <a:rPr sz="2950" b="1" spc="-145" dirty="0">
                <a:solidFill>
                  <a:srgbClr val="672C17"/>
                </a:solidFill>
                <a:latin typeface="Calibri"/>
                <a:cs typeface="Calibri"/>
              </a:rPr>
              <a:t>Ф</a:t>
            </a:r>
            <a:r>
              <a:rPr sz="2950" b="1" spc="-110" dirty="0">
                <a:solidFill>
                  <a:srgbClr val="672C17"/>
                </a:solidFill>
                <a:latin typeface="Calibri"/>
                <a:cs typeface="Calibri"/>
              </a:rPr>
              <a:t>А</a:t>
            </a:r>
            <a:r>
              <a:rPr sz="2950" b="1" spc="-30" dirty="0">
                <a:solidFill>
                  <a:srgbClr val="672C17"/>
                </a:solidFill>
                <a:latin typeface="Calibri"/>
                <a:cs typeface="Calibri"/>
              </a:rPr>
              <a:t>С</a:t>
            </a:r>
            <a:r>
              <a:rPr sz="2950" b="1" spc="-25" dirty="0">
                <a:solidFill>
                  <a:srgbClr val="672C17"/>
                </a:solidFill>
                <a:latin typeface="Calibri"/>
                <a:cs typeface="Calibri"/>
              </a:rPr>
              <a:t>ТТ</a:t>
            </a:r>
            <a:r>
              <a:rPr sz="2950" b="1" spc="-40" dirty="0">
                <a:solidFill>
                  <a:srgbClr val="672C17"/>
                </a:solidFill>
                <a:latin typeface="Calibri"/>
                <a:cs typeface="Calibri"/>
              </a:rPr>
              <a:t>Р</a:t>
            </a:r>
            <a:r>
              <a:rPr sz="2950" b="1" spc="-25" dirty="0">
                <a:solidFill>
                  <a:srgbClr val="672C17"/>
                </a:solidFill>
                <a:latin typeface="Calibri"/>
                <a:cs typeface="Calibri"/>
              </a:rPr>
              <a:t>Е</a:t>
            </a:r>
            <a:r>
              <a:rPr sz="2950" b="1" spc="-30" dirty="0">
                <a:solidFill>
                  <a:srgbClr val="672C17"/>
                </a:solidFill>
                <a:latin typeface="Calibri"/>
                <a:cs typeface="Calibri"/>
              </a:rPr>
              <a:t>К</a:t>
            </a:r>
            <a:r>
              <a:rPr sz="2950" b="1" spc="-25" dirty="0">
                <a:solidFill>
                  <a:srgbClr val="672C17"/>
                </a:solidFill>
                <a:latin typeface="Calibri"/>
                <a:cs typeface="Calibri"/>
              </a:rPr>
              <a:t>.</a:t>
            </a:r>
            <a:r>
              <a:rPr sz="2950" b="1" spc="-40" dirty="0">
                <a:solidFill>
                  <a:srgbClr val="672C17"/>
                </a:solidFill>
                <a:latin typeface="Calibri"/>
                <a:cs typeface="Calibri"/>
              </a:rPr>
              <a:t>Р</a:t>
            </a:r>
            <a:r>
              <a:rPr sz="2950" b="1" dirty="0">
                <a:solidFill>
                  <a:srgbClr val="672C17"/>
                </a:solidFill>
                <a:latin typeface="Calibri"/>
                <a:cs typeface="Calibri"/>
              </a:rPr>
              <a:t>Ф</a:t>
            </a:r>
            <a:r>
              <a:rPr lang="ru-RU" sz="2950" b="1" dirty="0">
                <a:solidFill>
                  <a:srgbClr val="672C17"/>
                </a:solidFill>
                <a:latin typeface="Calibri"/>
                <a:cs typeface="Calibri"/>
              </a:rPr>
              <a:t>|МОИ СУБСИДИИ</a:t>
            </a:r>
            <a:endParaRPr lang="en-US" sz="2950" b="1" dirty="0">
              <a:solidFill>
                <a:srgbClr val="672C17"/>
              </a:solidFill>
              <a:latin typeface="Calibri"/>
              <a:cs typeface="Calibri"/>
            </a:endParaRPr>
          </a:p>
          <a:p>
            <a:pPr marL="810260" marR="5080">
              <a:lnSpc>
                <a:spcPts val="8159"/>
              </a:lnSpc>
              <a:spcBef>
                <a:spcPts val="10"/>
              </a:spcBef>
              <a:tabLst>
                <a:tab pos="5510530" algn="l"/>
              </a:tabLst>
            </a:pPr>
            <a:r>
              <a:rPr lang="en-US" sz="2950" b="1" u="heavy" spc="5" dirty="0">
                <a:solidFill>
                  <a:srgbClr val="672C17"/>
                </a:solidFill>
                <a:uFill>
                  <a:solidFill>
                    <a:srgbClr val="672C17"/>
                  </a:solidFill>
                </a:uFill>
                <a:latin typeface="Calibri"/>
                <a:cs typeface="Calibri"/>
                <a:hlinkClick r:id="rId6"/>
              </a:rPr>
              <a:t>I</a:t>
            </a:r>
            <a:r>
              <a:rPr lang="en-US" sz="2950" b="1" u="heavy" spc="-5" dirty="0">
                <a:solidFill>
                  <a:srgbClr val="672C17"/>
                </a:solidFill>
                <a:uFill>
                  <a:solidFill>
                    <a:srgbClr val="672C17"/>
                  </a:solidFill>
                </a:uFill>
                <a:latin typeface="Calibri"/>
                <a:cs typeface="Calibri"/>
                <a:hlinkClick r:id="rId6"/>
              </a:rPr>
              <a:t>N</a:t>
            </a:r>
            <a:r>
              <a:rPr lang="en-US" sz="2950" b="1" u="heavy" spc="-35" dirty="0">
                <a:solidFill>
                  <a:srgbClr val="672C17"/>
                </a:solidFill>
                <a:uFill>
                  <a:solidFill>
                    <a:srgbClr val="672C17"/>
                  </a:solidFill>
                </a:uFill>
                <a:latin typeface="Calibri"/>
                <a:cs typeface="Calibri"/>
                <a:hlinkClick r:id="rId6"/>
              </a:rPr>
              <a:t>F</a:t>
            </a:r>
            <a:r>
              <a:rPr lang="en-US" sz="2950" b="1" u="heavy" spc="-30" dirty="0">
                <a:solidFill>
                  <a:srgbClr val="672C17"/>
                </a:solidFill>
                <a:uFill>
                  <a:solidFill>
                    <a:srgbClr val="672C17"/>
                  </a:solidFill>
                </a:uFill>
                <a:latin typeface="Calibri"/>
                <a:cs typeface="Calibri"/>
                <a:hlinkClick r:id="rId6"/>
              </a:rPr>
              <a:t>O</a:t>
            </a:r>
            <a:r>
              <a:rPr lang="en-US" sz="2950" b="1" u="heavy" spc="10" dirty="0">
                <a:solidFill>
                  <a:srgbClr val="672C17"/>
                </a:solidFill>
                <a:uFill>
                  <a:solidFill>
                    <a:srgbClr val="672C17"/>
                  </a:solidFill>
                </a:uFill>
                <a:latin typeface="Calibri"/>
                <a:cs typeface="Calibri"/>
                <a:hlinkClick r:id="rId6"/>
              </a:rPr>
              <a:t>@</a:t>
            </a:r>
            <a:r>
              <a:rPr lang="en-US" sz="2950" b="1" u="heavy" spc="-15" dirty="0">
                <a:solidFill>
                  <a:srgbClr val="672C17"/>
                </a:solidFill>
                <a:uFill>
                  <a:solidFill>
                    <a:srgbClr val="672C17"/>
                  </a:solidFill>
                </a:uFill>
                <a:latin typeface="Calibri"/>
                <a:cs typeface="Calibri"/>
                <a:hlinkClick r:id="rId6"/>
              </a:rPr>
              <a:t>FP</a:t>
            </a:r>
            <a:r>
              <a:rPr lang="en-US" sz="2950" b="1" u="heavy" spc="35" dirty="0">
                <a:solidFill>
                  <a:srgbClr val="672C17"/>
                </a:solidFill>
                <a:uFill>
                  <a:solidFill>
                    <a:srgbClr val="672C17"/>
                  </a:solidFill>
                </a:uFill>
                <a:latin typeface="Calibri"/>
                <a:cs typeface="Calibri"/>
                <a:hlinkClick r:id="rId6"/>
              </a:rPr>
              <a:t>P</a:t>
            </a:r>
            <a:r>
              <a:rPr lang="en-US" sz="2950" b="1" u="heavy" spc="-175" dirty="0">
                <a:solidFill>
                  <a:srgbClr val="672C17"/>
                </a:solidFill>
                <a:uFill>
                  <a:solidFill>
                    <a:srgbClr val="672C17"/>
                  </a:solidFill>
                </a:uFill>
                <a:latin typeface="Calibri"/>
                <a:cs typeface="Calibri"/>
                <a:hlinkClick r:id="rId6"/>
              </a:rPr>
              <a:t>R</a:t>
            </a:r>
            <a:r>
              <a:rPr lang="en-US" sz="2950" b="1" u="heavy" spc="-695" dirty="0">
                <a:solidFill>
                  <a:srgbClr val="672C17"/>
                </a:solidFill>
                <a:uFill>
                  <a:solidFill>
                    <a:srgbClr val="672C17"/>
                  </a:solidFill>
                </a:uFill>
                <a:latin typeface="Calibri"/>
                <a:cs typeface="Calibri"/>
                <a:hlinkClick r:id="rId6"/>
              </a:rPr>
              <a:t>T</a:t>
            </a:r>
            <a:r>
              <a:rPr sz="2950" b="1" u="heavy" spc="5" dirty="0">
                <a:solidFill>
                  <a:srgbClr val="672C17"/>
                </a:solidFill>
                <a:uFill>
                  <a:solidFill>
                    <a:srgbClr val="672C17"/>
                  </a:solidFill>
                </a:uFill>
                <a:latin typeface="Calibri"/>
                <a:cs typeface="Calibri"/>
                <a:hlinkClick r:id="rId6"/>
              </a:rPr>
              <a:t>.</a:t>
            </a:r>
            <a:r>
              <a:rPr sz="2950" b="1" u="heavy" spc="-10" dirty="0">
                <a:solidFill>
                  <a:srgbClr val="672C17"/>
                </a:solidFill>
                <a:uFill>
                  <a:solidFill>
                    <a:srgbClr val="672C17"/>
                  </a:solidFill>
                </a:uFill>
                <a:latin typeface="Calibri"/>
                <a:cs typeface="Calibri"/>
                <a:hlinkClick r:id="rId6"/>
              </a:rPr>
              <a:t>R</a:t>
            </a:r>
            <a:r>
              <a:rPr sz="2950" b="1" u="heavy" dirty="0">
                <a:solidFill>
                  <a:srgbClr val="672C17"/>
                </a:solidFill>
                <a:uFill>
                  <a:solidFill>
                    <a:srgbClr val="672C17"/>
                  </a:solidFill>
                </a:uFill>
                <a:latin typeface="Calibri"/>
                <a:cs typeface="Calibri"/>
                <a:hlinkClick r:id="rId6"/>
              </a:rPr>
              <a:t>U</a:t>
            </a:r>
            <a:r>
              <a:rPr sz="2950" b="1">
                <a:solidFill>
                  <a:srgbClr val="672C17"/>
                </a:solidFill>
                <a:latin typeface="Calibri"/>
                <a:cs typeface="Calibri"/>
              </a:rPr>
              <a:t>	</a:t>
            </a:r>
            <a:r>
              <a:rPr sz="2950" b="1" spc="-10" smtClean="0">
                <a:solidFill>
                  <a:srgbClr val="672C17"/>
                </a:solidFill>
                <a:latin typeface="Calibri"/>
                <a:cs typeface="Calibri"/>
              </a:rPr>
              <a:t>К</a:t>
            </a:r>
            <a:r>
              <a:rPr sz="2950" b="1" spc="10" smtClean="0">
                <a:solidFill>
                  <a:srgbClr val="672C17"/>
                </a:solidFill>
                <a:latin typeface="Calibri"/>
                <a:cs typeface="Calibri"/>
              </a:rPr>
              <a:t>А</a:t>
            </a:r>
            <a:r>
              <a:rPr sz="2950" b="1" spc="-55" smtClean="0">
                <a:solidFill>
                  <a:srgbClr val="672C17"/>
                </a:solidFill>
                <a:latin typeface="Calibri"/>
                <a:cs typeface="Calibri"/>
              </a:rPr>
              <a:t>З</a:t>
            </a:r>
            <a:r>
              <a:rPr sz="2950" b="1" spc="10" smtClean="0">
                <a:solidFill>
                  <a:srgbClr val="672C17"/>
                </a:solidFill>
                <a:latin typeface="Calibri"/>
                <a:cs typeface="Calibri"/>
              </a:rPr>
              <a:t>А</a:t>
            </a:r>
            <a:r>
              <a:rPr sz="2950" b="1" spc="5" smtClean="0">
                <a:solidFill>
                  <a:srgbClr val="672C17"/>
                </a:solidFill>
                <a:latin typeface="Calibri"/>
                <a:cs typeface="Calibri"/>
              </a:rPr>
              <a:t>Н</a:t>
            </a:r>
            <a:r>
              <a:rPr sz="2950" b="1" smtClean="0">
                <a:solidFill>
                  <a:srgbClr val="672C17"/>
                </a:solidFill>
                <a:latin typeface="Calibri"/>
                <a:cs typeface="Calibri"/>
              </a:rPr>
              <a:t>,</a:t>
            </a:r>
            <a:r>
              <a:rPr sz="2950" b="1" spc="-110" smtClean="0">
                <a:solidFill>
                  <a:srgbClr val="672C17"/>
                </a:solidFill>
                <a:latin typeface="Calibri"/>
                <a:cs typeface="Calibri"/>
              </a:rPr>
              <a:t> </a:t>
            </a:r>
            <a:r>
              <a:rPr sz="2950" b="1" spc="-15" smtClean="0">
                <a:solidFill>
                  <a:srgbClr val="672C17"/>
                </a:solidFill>
                <a:latin typeface="Calibri"/>
                <a:cs typeface="Calibri"/>
              </a:rPr>
              <a:t>П</a:t>
            </a:r>
            <a:r>
              <a:rPr sz="2950" b="1" smtClean="0">
                <a:solidFill>
                  <a:srgbClr val="672C17"/>
                </a:solidFill>
                <a:latin typeface="Calibri"/>
                <a:cs typeface="Calibri"/>
              </a:rPr>
              <a:t>Е</a:t>
            </a:r>
            <a:r>
              <a:rPr sz="2950" b="1" spc="25" smtClean="0">
                <a:solidFill>
                  <a:srgbClr val="672C17"/>
                </a:solidFill>
                <a:latin typeface="Calibri"/>
                <a:cs typeface="Calibri"/>
              </a:rPr>
              <a:t>Т</a:t>
            </a:r>
            <a:r>
              <a:rPr sz="2950" b="1" smtClean="0">
                <a:solidFill>
                  <a:srgbClr val="672C17"/>
                </a:solidFill>
                <a:latin typeface="Calibri"/>
                <a:cs typeface="Calibri"/>
              </a:rPr>
              <a:t>Е</a:t>
            </a:r>
            <a:r>
              <a:rPr sz="2950" b="1" spc="-15" smtClean="0">
                <a:solidFill>
                  <a:srgbClr val="672C17"/>
                </a:solidFill>
                <a:latin typeface="Calibri"/>
                <a:cs typeface="Calibri"/>
              </a:rPr>
              <a:t>Р</a:t>
            </a:r>
            <a:r>
              <a:rPr sz="2950" b="1" spc="-60" smtClean="0">
                <a:solidFill>
                  <a:srgbClr val="672C17"/>
                </a:solidFill>
                <a:latin typeface="Calibri"/>
                <a:cs typeface="Calibri"/>
              </a:rPr>
              <a:t>Б</a:t>
            </a:r>
            <a:r>
              <a:rPr sz="2950" b="1" spc="-10" smtClean="0">
                <a:solidFill>
                  <a:srgbClr val="672C17"/>
                </a:solidFill>
                <a:latin typeface="Calibri"/>
                <a:cs typeface="Calibri"/>
              </a:rPr>
              <a:t>У</a:t>
            </a:r>
            <a:r>
              <a:rPr sz="2950" b="1" spc="35" smtClean="0">
                <a:solidFill>
                  <a:srgbClr val="672C17"/>
                </a:solidFill>
                <a:latin typeface="Calibri"/>
                <a:cs typeface="Calibri"/>
              </a:rPr>
              <a:t>Р</a:t>
            </a:r>
            <a:r>
              <a:rPr sz="2950" b="1" spc="-245" smtClean="0">
                <a:solidFill>
                  <a:srgbClr val="672C17"/>
                </a:solidFill>
                <a:latin typeface="Calibri"/>
                <a:cs typeface="Calibri"/>
              </a:rPr>
              <a:t>Г</a:t>
            </a:r>
            <a:r>
              <a:rPr lang="tt-RU" sz="2950" b="1" spc="-30" dirty="0" smtClean="0">
                <a:solidFill>
                  <a:srgbClr val="672C17"/>
                </a:solidFill>
                <a:latin typeface="Calibri"/>
                <a:cs typeface="Calibri"/>
              </a:rPr>
              <a:t> </a:t>
            </a:r>
            <a:r>
              <a:rPr lang="tt-RU" sz="2950" b="1" spc="-30" dirty="0" smtClean="0">
                <a:solidFill>
                  <a:srgbClr val="672C17"/>
                </a:solidFill>
                <a:latin typeface="Calibri"/>
                <a:cs typeface="Calibri"/>
              </a:rPr>
              <a:t> УРАМЫ</a:t>
            </a:r>
            <a:r>
              <a:rPr lang="tt-RU" sz="2950" b="1" spc="-30" dirty="0" smtClean="0">
                <a:solidFill>
                  <a:srgbClr val="672C17"/>
                </a:solidFill>
                <a:latin typeface="Calibri"/>
                <a:cs typeface="Calibri"/>
              </a:rPr>
              <a:t>,</a:t>
            </a:r>
            <a:r>
              <a:rPr sz="2950" b="1" spc="-60" smtClean="0">
                <a:solidFill>
                  <a:srgbClr val="672C17"/>
                </a:solidFill>
                <a:latin typeface="Calibri"/>
                <a:cs typeface="Calibri"/>
              </a:rPr>
              <a:t> </a:t>
            </a:r>
            <a:r>
              <a:rPr sz="2950" b="1" spc="-10" dirty="0">
                <a:solidFill>
                  <a:srgbClr val="672C17"/>
                </a:solidFill>
                <a:latin typeface="Calibri"/>
                <a:cs typeface="Calibri"/>
              </a:rPr>
              <a:t>28</a:t>
            </a:r>
            <a:endParaRPr sz="2950" dirty="0">
              <a:latin typeface="Calibri"/>
              <a:cs typeface="Calibri"/>
            </a:endParaRPr>
          </a:p>
          <a:p>
            <a:pPr>
              <a:lnSpc>
                <a:spcPct val="100000"/>
              </a:lnSpc>
              <a:spcBef>
                <a:spcPts val="20"/>
              </a:spcBef>
            </a:pPr>
            <a:endParaRPr sz="3150" dirty="0">
              <a:latin typeface="Calibri"/>
              <a:cs typeface="Calibri"/>
            </a:endParaRPr>
          </a:p>
          <a:p>
            <a:pPr marL="810260">
              <a:lnSpc>
                <a:spcPct val="100000"/>
              </a:lnSpc>
            </a:pPr>
            <a:r>
              <a:rPr lang="ru-RU" sz="2450" b="1" spc="-100" dirty="0" smtClean="0">
                <a:solidFill>
                  <a:srgbClr val="672C17"/>
                </a:solidFill>
                <a:cs typeface="Calibri"/>
              </a:rPr>
              <a:t>ТАТАРСТАН РЕСПУБЛИКАСЫ МУНИЦИПАЛЬ РАЙОННАРЫНДАГЫ ТӨБӘК ВӘКИЛЛӘРЕНӘ МӨРӘҖӘГАТЬ ИТӘРГӘ</a:t>
            </a:r>
          </a:p>
          <a:p>
            <a:pPr marL="810260">
              <a:lnSpc>
                <a:spcPct val="100000"/>
              </a:lnSpc>
            </a:pPr>
            <a:r>
              <a:rPr lang="tt-RU" sz="2450" b="1" spc="-160" dirty="0" smtClean="0">
                <a:solidFill>
                  <a:srgbClr val="672C17"/>
                </a:solidFill>
                <a:latin typeface="Calibri"/>
                <a:cs typeface="Calibri"/>
              </a:rPr>
              <a:t>ЭЛЕМТӘ ӨЧЕН ТЕЛЕФОН</a:t>
            </a:r>
            <a:r>
              <a:rPr sz="2450" b="1" spc="-160" smtClean="0">
                <a:solidFill>
                  <a:srgbClr val="672C17"/>
                </a:solidFill>
                <a:latin typeface="Calibri"/>
                <a:cs typeface="Calibri"/>
              </a:rPr>
              <a:t> </a:t>
            </a:r>
            <a:r>
              <a:rPr sz="2950" b="1" spc="-10" dirty="0">
                <a:solidFill>
                  <a:srgbClr val="672C17"/>
                </a:solidFill>
                <a:latin typeface="Calibri"/>
                <a:cs typeface="Calibri"/>
              </a:rPr>
              <a:t>+</a:t>
            </a:r>
            <a:r>
              <a:rPr sz="2950" b="1" dirty="0">
                <a:solidFill>
                  <a:srgbClr val="672C17"/>
                </a:solidFill>
                <a:latin typeface="Calibri"/>
                <a:cs typeface="Calibri"/>
              </a:rPr>
              <a:t>7</a:t>
            </a:r>
            <a:r>
              <a:rPr sz="2950" b="1" spc="15" dirty="0">
                <a:solidFill>
                  <a:srgbClr val="672C17"/>
                </a:solidFill>
                <a:latin typeface="Calibri"/>
                <a:cs typeface="Calibri"/>
              </a:rPr>
              <a:t> </a:t>
            </a:r>
            <a:r>
              <a:rPr sz="2950" b="1" spc="-10" dirty="0">
                <a:solidFill>
                  <a:srgbClr val="672C17"/>
                </a:solidFill>
                <a:latin typeface="Calibri"/>
                <a:cs typeface="Calibri"/>
              </a:rPr>
              <a:t>(843</a:t>
            </a:r>
            <a:r>
              <a:rPr sz="2950" b="1" dirty="0">
                <a:solidFill>
                  <a:srgbClr val="672C17"/>
                </a:solidFill>
                <a:latin typeface="Calibri"/>
                <a:cs typeface="Calibri"/>
              </a:rPr>
              <a:t>)</a:t>
            </a:r>
            <a:r>
              <a:rPr sz="2950" b="1" spc="85" dirty="0">
                <a:solidFill>
                  <a:srgbClr val="672C17"/>
                </a:solidFill>
                <a:latin typeface="Calibri"/>
                <a:cs typeface="Calibri"/>
              </a:rPr>
              <a:t> </a:t>
            </a:r>
            <a:r>
              <a:rPr sz="2950" b="1" spc="-10" dirty="0">
                <a:solidFill>
                  <a:srgbClr val="672C17"/>
                </a:solidFill>
                <a:latin typeface="Calibri"/>
                <a:cs typeface="Calibri"/>
              </a:rPr>
              <a:t>52</a:t>
            </a:r>
            <a:r>
              <a:rPr sz="2950" b="1" dirty="0">
                <a:solidFill>
                  <a:srgbClr val="672C17"/>
                </a:solidFill>
                <a:latin typeface="Calibri"/>
                <a:cs typeface="Calibri"/>
              </a:rPr>
              <a:t>4</a:t>
            </a:r>
            <a:r>
              <a:rPr sz="2950" b="1" spc="20" dirty="0">
                <a:solidFill>
                  <a:srgbClr val="672C17"/>
                </a:solidFill>
                <a:latin typeface="Calibri"/>
                <a:cs typeface="Calibri"/>
              </a:rPr>
              <a:t> </a:t>
            </a:r>
            <a:r>
              <a:rPr sz="2950" b="1" spc="-10" dirty="0">
                <a:solidFill>
                  <a:srgbClr val="672C17"/>
                </a:solidFill>
                <a:latin typeface="Calibri"/>
                <a:cs typeface="Calibri"/>
              </a:rPr>
              <a:t>9</a:t>
            </a:r>
            <a:r>
              <a:rPr sz="2950" b="1" dirty="0">
                <a:solidFill>
                  <a:srgbClr val="672C17"/>
                </a:solidFill>
                <a:latin typeface="Calibri"/>
                <a:cs typeface="Calibri"/>
              </a:rPr>
              <a:t>0</a:t>
            </a:r>
            <a:r>
              <a:rPr sz="2950" b="1" spc="-5" dirty="0">
                <a:solidFill>
                  <a:srgbClr val="672C17"/>
                </a:solidFill>
                <a:latin typeface="Calibri"/>
                <a:cs typeface="Calibri"/>
              </a:rPr>
              <a:t> </a:t>
            </a:r>
            <a:r>
              <a:rPr sz="2950" b="1" spc="10" dirty="0">
                <a:solidFill>
                  <a:srgbClr val="672C17"/>
                </a:solidFill>
                <a:latin typeface="Calibri"/>
                <a:cs typeface="Calibri"/>
              </a:rPr>
              <a:t>90</a:t>
            </a:r>
            <a:endParaRPr sz="2950" dirty="0">
              <a:latin typeface="Calibri"/>
              <a:cs typeface="Calibri"/>
            </a:endParaRPr>
          </a:p>
        </p:txBody>
      </p:sp>
      <p:sp>
        <p:nvSpPr>
          <p:cNvPr id="18" name="object 18"/>
          <p:cNvSpPr txBox="1"/>
          <p:nvPr/>
        </p:nvSpPr>
        <p:spPr>
          <a:xfrm>
            <a:off x="1952321" y="9374013"/>
            <a:ext cx="1170940" cy="398780"/>
          </a:xfrm>
          <a:prstGeom prst="rect">
            <a:avLst/>
          </a:prstGeom>
        </p:spPr>
        <p:txBody>
          <a:bodyPr vert="horz" wrap="square" lIns="0" tIns="12065" rIns="0" bIns="0" rtlCol="0">
            <a:spAutoFit/>
          </a:bodyPr>
          <a:lstStyle/>
          <a:p>
            <a:pPr marL="12700">
              <a:lnSpc>
                <a:spcPct val="100000"/>
              </a:lnSpc>
              <a:spcBef>
                <a:spcPts val="95"/>
              </a:spcBef>
            </a:pPr>
            <a:r>
              <a:rPr sz="2450" b="1" spc="-100" dirty="0">
                <a:solidFill>
                  <a:srgbClr val="FFFFFF"/>
                </a:solidFill>
                <a:latin typeface="Calibri"/>
                <a:cs typeface="Calibri"/>
              </a:rPr>
              <a:t>F</a:t>
            </a:r>
            <a:r>
              <a:rPr sz="2450" b="1" spc="-110" dirty="0">
                <a:solidFill>
                  <a:srgbClr val="FFFFFF"/>
                </a:solidFill>
                <a:latin typeface="Calibri"/>
                <a:cs typeface="Calibri"/>
              </a:rPr>
              <a:t>PP</a:t>
            </a:r>
            <a:r>
              <a:rPr sz="2450" b="1" spc="-135" dirty="0">
                <a:solidFill>
                  <a:srgbClr val="FFFFFF"/>
                </a:solidFill>
                <a:latin typeface="Calibri"/>
                <a:cs typeface="Calibri"/>
              </a:rPr>
              <a:t>R</a:t>
            </a:r>
            <a:r>
              <a:rPr sz="2450" b="1" spc="-305" dirty="0">
                <a:solidFill>
                  <a:srgbClr val="FFFFFF"/>
                </a:solidFill>
                <a:latin typeface="Calibri"/>
                <a:cs typeface="Calibri"/>
              </a:rPr>
              <a:t>T</a:t>
            </a:r>
            <a:r>
              <a:rPr sz="2450" b="1" spc="-110" dirty="0">
                <a:solidFill>
                  <a:srgbClr val="FFFFFF"/>
                </a:solidFill>
                <a:latin typeface="Calibri"/>
                <a:cs typeface="Calibri"/>
              </a:rPr>
              <a:t>.</a:t>
            </a:r>
            <a:r>
              <a:rPr sz="2450" b="1" spc="-114" dirty="0">
                <a:solidFill>
                  <a:srgbClr val="FFFFFF"/>
                </a:solidFill>
                <a:latin typeface="Calibri"/>
                <a:cs typeface="Calibri"/>
              </a:rPr>
              <a:t>R</a:t>
            </a:r>
            <a:r>
              <a:rPr sz="2450" b="1" spc="-5" dirty="0">
                <a:solidFill>
                  <a:srgbClr val="FFFFFF"/>
                </a:solidFill>
                <a:latin typeface="Calibri"/>
                <a:cs typeface="Calibri"/>
              </a:rPr>
              <a:t>U</a:t>
            </a:r>
            <a:endParaRPr sz="2450">
              <a:latin typeface="Calibri"/>
              <a:cs typeface="Calibri"/>
            </a:endParaRPr>
          </a:p>
        </p:txBody>
      </p:sp>
      <p:grpSp>
        <p:nvGrpSpPr>
          <p:cNvPr id="19" name="object 19"/>
          <p:cNvGrpSpPr/>
          <p:nvPr/>
        </p:nvGrpSpPr>
        <p:grpSpPr>
          <a:xfrm>
            <a:off x="10638215" y="5955123"/>
            <a:ext cx="344170" cy="521334"/>
            <a:chOff x="11198352" y="6095713"/>
            <a:chExt cx="344170" cy="521334"/>
          </a:xfrm>
        </p:grpSpPr>
        <p:pic>
          <p:nvPicPr>
            <p:cNvPr id="20" name="object 20"/>
            <p:cNvPicPr/>
            <p:nvPr/>
          </p:nvPicPr>
          <p:blipFill>
            <a:blip r:embed="rId7" cstate="print"/>
            <a:stretch>
              <a:fillRect/>
            </a:stretch>
          </p:blipFill>
          <p:spPr>
            <a:xfrm>
              <a:off x="11252931" y="6537794"/>
              <a:ext cx="246881" cy="79245"/>
            </a:xfrm>
            <a:prstGeom prst="rect">
              <a:avLst/>
            </a:prstGeom>
          </p:spPr>
        </p:pic>
        <p:pic>
          <p:nvPicPr>
            <p:cNvPr id="21" name="object 21"/>
            <p:cNvPicPr/>
            <p:nvPr/>
          </p:nvPicPr>
          <p:blipFill>
            <a:blip r:embed="rId8" cstate="print"/>
            <a:stretch>
              <a:fillRect/>
            </a:stretch>
          </p:blipFill>
          <p:spPr>
            <a:xfrm>
              <a:off x="11283410" y="6178139"/>
              <a:ext cx="176779" cy="176779"/>
            </a:xfrm>
            <a:prstGeom prst="rect">
              <a:avLst/>
            </a:prstGeom>
          </p:spPr>
        </p:pic>
        <p:sp>
          <p:nvSpPr>
            <p:cNvPr id="22" name="object 22"/>
            <p:cNvSpPr/>
            <p:nvPr/>
          </p:nvSpPr>
          <p:spPr>
            <a:xfrm>
              <a:off x="11198060" y="6095853"/>
              <a:ext cx="344170" cy="478790"/>
            </a:xfrm>
            <a:custGeom>
              <a:avLst/>
              <a:gdLst/>
              <a:ahLst/>
              <a:cxnLst/>
              <a:rect l="l" t="t" r="r" b="b"/>
              <a:pathLst>
                <a:path w="344170" h="478790">
                  <a:moveTo>
                    <a:pt x="344043" y="173609"/>
                  </a:moveTo>
                  <a:lnTo>
                    <a:pt x="337693" y="128143"/>
                  </a:lnTo>
                  <a:lnTo>
                    <a:pt x="320167" y="86868"/>
                  </a:lnTo>
                  <a:lnTo>
                    <a:pt x="316230" y="81788"/>
                  </a:lnTo>
                  <a:lnTo>
                    <a:pt x="316230" y="173609"/>
                  </a:lnTo>
                  <a:lnTo>
                    <a:pt x="311658" y="208140"/>
                  </a:lnTo>
                  <a:lnTo>
                    <a:pt x="301752" y="238112"/>
                  </a:lnTo>
                  <a:lnTo>
                    <a:pt x="290703" y="259321"/>
                  </a:lnTo>
                  <a:lnTo>
                    <a:pt x="283591" y="267322"/>
                  </a:lnTo>
                  <a:lnTo>
                    <a:pt x="171958" y="441058"/>
                  </a:lnTo>
                  <a:lnTo>
                    <a:pt x="37084" y="239509"/>
                  </a:lnTo>
                  <a:lnTo>
                    <a:pt x="27305" y="220332"/>
                  </a:lnTo>
                  <a:lnTo>
                    <a:pt x="23749" y="201409"/>
                  </a:lnTo>
                  <a:lnTo>
                    <a:pt x="23241" y="173609"/>
                  </a:lnTo>
                  <a:lnTo>
                    <a:pt x="33020" y="127762"/>
                  </a:lnTo>
                  <a:lnTo>
                    <a:pt x="54864" y="87884"/>
                  </a:lnTo>
                  <a:lnTo>
                    <a:pt x="86741" y="56388"/>
                  </a:lnTo>
                  <a:lnTo>
                    <a:pt x="126746" y="35560"/>
                  </a:lnTo>
                  <a:lnTo>
                    <a:pt x="171958" y="28067"/>
                  </a:lnTo>
                  <a:lnTo>
                    <a:pt x="263017" y="28067"/>
                  </a:lnTo>
                  <a:lnTo>
                    <a:pt x="217043" y="6350"/>
                  </a:lnTo>
                  <a:lnTo>
                    <a:pt x="171958" y="0"/>
                  </a:lnTo>
                  <a:lnTo>
                    <a:pt x="127127" y="6350"/>
                  </a:lnTo>
                  <a:lnTo>
                    <a:pt x="86106" y="24003"/>
                  </a:lnTo>
                  <a:lnTo>
                    <a:pt x="51181" y="51689"/>
                  </a:lnTo>
                  <a:lnTo>
                    <a:pt x="23876" y="86868"/>
                  </a:lnTo>
                  <a:lnTo>
                    <a:pt x="6350" y="128143"/>
                  </a:lnTo>
                  <a:lnTo>
                    <a:pt x="0" y="173609"/>
                  </a:lnTo>
                  <a:lnTo>
                    <a:pt x="5207" y="211569"/>
                  </a:lnTo>
                  <a:lnTo>
                    <a:pt x="16891" y="245097"/>
                  </a:lnTo>
                  <a:lnTo>
                    <a:pt x="29464" y="269862"/>
                  </a:lnTo>
                  <a:lnTo>
                    <a:pt x="37211" y="281419"/>
                  </a:lnTo>
                  <a:lnTo>
                    <a:pt x="162687" y="473824"/>
                  </a:lnTo>
                  <a:lnTo>
                    <a:pt x="167386" y="478523"/>
                  </a:lnTo>
                  <a:lnTo>
                    <a:pt x="181356" y="478523"/>
                  </a:lnTo>
                  <a:lnTo>
                    <a:pt x="181356" y="473824"/>
                  </a:lnTo>
                  <a:lnTo>
                    <a:pt x="202692" y="441058"/>
                  </a:lnTo>
                  <a:lnTo>
                    <a:pt x="306832" y="281419"/>
                  </a:lnTo>
                  <a:lnTo>
                    <a:pt x="314579" y="269862"/>
                  </a:lnTo>
                  <a:lnTo>
                    <a:pt x="327279" y="245097"/>
                  </a:lnTo>
                  <a:lnTo>
                    <a:pt x="338836" y="211569"/>
                  </a:lnTo>
                  <a:lnTo>
                    <a:pt x="344043" y="173609"/>
                  </a:lnTo>
                  <a:close/>
                </a:path>
              </a:pathLst>
            </a:custGeom>
            <a:solidFill>
              <a:srgbClr val="E84E20"/>
            </a:solidFill>
          </p:spPr>
          <p:txBody>
            <a:bodyPr wrap="square" lIns="0" tIns="0" rIns="0" bIns="0" rtlCol="0"/>
            <a:lstStyle/>
            <a:p>
              <a:endParaRPr/>
            </a:p>
          </p:txBody>
        </p:sp>
        <p:pic>
          <p:nvPicPr>
            <p:cNvPr id="23" name="object 23"/>
            <p:cNvPicPr/>
            <p:nvPr/>
          </p:nvPicPr>
          <p:blipFill>
            <a:blip r:embed="rId9" cstate="print"/>
            <a:stretch>
              <a:fillRect/>
            </a:stretch>
          </p:blipFill>
          <p:spPr>
            <a:xfrm>
              <a:off x="11370310" y="6123780"/>
              <a:ext cx="144272" cy="145542"/>
            </a:xfrm>
            <a:prstGeom prst="rect">
              <a:avLst/>
            </a:prstGeom>
          </p:spPr>
        </p:pic>
      </p:grpSp>
      <p:grpSp>
        <p:nvGrpSpPr>
          <p:cNvPr id="24" name="object 24"/>
          <p:cNvGrpSpPr/>
          <p:nvPr/>
        </p:nvGrpSpPr>
        <p:grpSpPr>
          <a:xfrm>
            <a:off x="5825422" y="6028275"/>
            <a:ext cx="521334" cy="372110"/>
            <a:chOff x="6385559" y="6168865"/>
            <a:chExt cx="521334" cy="372110"/>
          </a:xfrm>
        </p:grpSpPr>
        <p:sp>
          <p:nvSpPr>
            <p:cNvPr id="25" name="object 25"/>
            <p:cNvSpPr/>
            <p:nvPr/>
          </p:nvSpPr>
          <p:spPr>
            <a:xfrm>
              <a:off x="6385559" y="6168865"/>
              <a:ext cx="518159" cy="372110"/>
            </a:xfrm>
            <a:custGeom>
              <a:avLst/>
              <a:gdLst/>
              <a:ahLst/>
              <a:cxnLst/>
              <a:rect l="l" t="t" r="r" b="b"/>
              <a:pathLst>
                <a:path w="518159" h="372109">
                  <a:moveTo>
                    <a:pt x="480648" y="130"/>
                  </a:moveTo>
                  <a:lnTo>
                    <a:pt x="40096" y="130"/>
                  </a:lnTo>
                  <a:lnTo>
                    <a:pt x="24475" y="3305"/>
                  </a:lnTo>
                  <a:lnTo>
                    <a:pt x="11649" y="11940"/>
                  </a:lnTo>
                  <a:lnTo>
                    <a:pt x="3013" y="24894"/>
                  </a:lnTo>
                  <a:lnTo>
                    <a:pt x="-161" y="40515"/>
                  </a:lnTo>
                  <a:lnTo>
                    <a:pt x="-161" y="331337"/>
                  </a:lnTo>
                  <a:lnTo>
                    <a:pt x="3013" y="346958"/>
                  </a:lnTo>
                  <a:lnTo>
                    <a:pt x="11649" y="359912"/>
                  </a:lnTo>
                  <a:lnTo>
                    <a:pt x="24475" y="368547"/>
                  </a:lnTo>
                  <a:lnTo>
                    <a:pt x="40096" y="371722"/>
                  </a:lnTo>
                  <a:lnTo>
                    <a:pt x="480648" y="371722"/>
                  </a:lnTo>
                  <a:lnTo>
                    <a:pt x="496142" y="368547"/>
                  </a:lnTo>
                  <a:lnTo>
                    <a:pt x="508968" y="359912"/>
                  </a:lnTo>
                  <a:lnTo>
                    <a:pt x="515953" y="349498"/>
                  </a:lnTo>
                  <a:lnTo>
                    <a:pt x="37302" y="349498"/>
                  </a:lnTo>
                  <a:lnTo>
                    <a:pt x="36286" y="348609"/>
                  </a:lnTo>
                  <a:lnTo>
                    <a:pt x="63337" y="327654"/>
                  </a:lnTo>
                  <a:lnTo>
                    <a:pt x="23714" y="327654"/>
                  </a:lnTo>
                  <a:lnTo>
                    <a:pt x="23714" y="69216"/>
                  </a:lnTo>
                  <a:lnTo>
                    <a:pt x="63337" y="69216"/>
                  </a:lnTo>
                  <a:lnTo>
                    <a:pt x="23714" y="38483"/>
                  </a:lnTo>
                  <a:lnTo>
                    <a:pt x="25745" y="30863"/>
                  </a:lnTo>
                  <a:lnTo>
                    <a:pt x="32476" y="24259"/>
                  </a:lnTo>
                  <a:lnTo>
                    <a:pt x="517858" y="24259"/>
                  </a:lnTo>
                  <a:lnTo>
                    <a:pt x="509730" y="11940"/>
                  </a:lnTo>
                  <a:lnTo>
                    <a:pt x="496777" y="3305"/>
                  </a:lnTo>
                  <a:lnTo>
                    <a:pt x="480648" y="130"/>
                  </a:lnTo>
                  <a:close/>
                </a:path>
              </a:pathLst>
            </a:custGeom>
            <a:solidFill>
              <a:srgbClr val="E84E20"/>
            </a:solidFill>
          </p:spPr>
          <p:txBody>
            <a:bodyPr wrap="square" lIns="0" tIns="0" rIns="0" bIns="0" rtlCol="0"/>
            <a:lstStyle/>
            <a:p>
              <a:endParaRPr/>
            </a:p>
          </p:txBody>
        </p:sp>
        <p:pic>
          <p:nvPicPr>
            <p:cNvPr id="26" name="object 26"/>
            <p:cNvPicPr/>
            <p:nvPr/>
          </p:nvPicPr>
          <p:blipFill>
            <a:blip r:embed="rId10" cstate="print"/>
            <a:stretch>
              <a:fillRect/>
            </a:stretch>
          </p:blipFill>
          <p:spPr>
            <a:xfrm>
              <a:off x="6699334" y="6382350"/>
              <a:ext cx="207258" cy="137156"/>
            </a:xfrm>
            <a:prstGeom prst="rect">
              <a:avLst/>
            </a:prstGeom>
          </p:spPr>
        </p:pic>
        <p:sp>
          <p:nvSpPr>
            <p:cNvPr id="27" name="object 27"/>
            <p:cNvSpPr/>
            <p:nvPr/>
          </p:nvSpPr>
          <p:spPr>
            <a:xfrm>
              <a:off x="6409943" y="6190201"/>
              <a:ext cx="497205" cy="304800"/>
            </a:xfrm>
            <a:custGeom>
              <a:avLst/>
              <a:gdLst/>
              <a:ahLst/>
              <a:cxnLst/>
              <a:rect l="l" t="t" r="r" b="b"/>
              <a:pathLst>
                <a:path w="497204" h="304800">
                  <a:moveTo>
                    <a:pt x="493601" y="129"/>
                  </a:moveTo>
                  <a:lnTo>
                    <a:pt x="464138" y="129"/>
                  </a:lnTo>
                  <a:lnTo>
                    <a:pt x="470742" y="5844"/>
                  </a:lnTo>
                  <a:lnTo>
                    <a:pt x="472647" y="12575"/>
                  </a:lnTo>
                  <a:lnTo>
                    <a:pt x="250275" y="186179"/>
                  </a:lnTo>
                  <a:lnTo>
                    <a:pt x="242782" y="189989"/>
                  </a:lnTo>
                  <a:lnTo>
                    <a:pt x="234401" y="191259"/>
                  </a:lnTo>
                  <a:lnTo>
                    <a:pt x="226273" y="189989"/>
                  </a:lnTo>
                  <a:lnTo>
                    <a:pt x="219415" y="186179"/>
                  </a:lnTo>
                  <a:lnTo>
                    <a:pt x="39461" y="45467"/>
                  </a:lnTo>
                  <a:lnTo>
                    <a:pt x="-161" y="45467"/>
                  </a:lnTo>
                  <a:lnTo>
                    <a:pt x="165822" y="174623"/>
                  </a:lnTo>
                  <a:lnTo>
                    <a:pt x="-161" y="304794"/>
                  </a:lnTo>
                  <a:lnTo>
                    <a:pt x="39461" y="304794"/>
                  </a:lnTo>
                  <a:lnTo>
                    <a:pt x="186015" y="189989"/>
                  </a:lnTo>
                  <a:lnTo>
                    <a:pt x="205064" y="205356"/>
                  </a:lnTo>
                  <a:lnTo>
                    <a:pt x="211922" y="209801"/>
                  </a:lnTo>
                  <a:lnTo>
                    <a:pt x="219161" y="212722"/>
                  </a:lnTo>
                  <a:lnTo>
                    <a:pt x="226908" y="214500"/>
                  </a:lnTo>
                  <a:lnTo>
                    <a:pt x="234782" y="215008"/>
                  </a:lnTo>
                  <a:lnTo>
                    <a:pt x="242909" y="214500"/>
                  </a:lnTo>
                  <a:lnTo>
                    <a:pt x="282786" y="191259"/>
                  </a:lnTo>
                  <a:lnTo>
                    <a:pt x="285580" y="189100"/>
                  </a:lnTo>
                  <a:lnTo>
                    <a:pt x="325584" y="189100"/>
                  </a:lnTo>
                  <a:lnTo>
                    <a:pt x="305773" y="173607"/>
                  </a:lnTo>
                  <a:lnTo>
                    <a:pt x="473536" y="43562"/>
                  </a:lnTo>
                  <a:lnTo>
                    <a:pt x="473536" y="304794"/>
                  </a:lnTo>
                  <a:lnTo>
                    <a:pt x="496522" y="304794"/>
                  </a:lnTo>
                  <a:lnTo>
                    <a:pt x="496649" y="16512"/>
                  </a:lnTo>
                  <a:lnTo>
                    <a:pt x="493982" y="764"/>
                  </a:lnTo>
                  <a:lnTo>
                    <a:pt x="493601" y="129"/>
                  </a:lnTo>
                  <a:close/>
                </a:path>
              </a:pathLst>
            </a:custGeom>
            <a:solidFill>
              <a:srgbClr val="E84E20"/>
            </a:solidFill>
          </p:spPr>
          <p:txBody>
            <a:bodyPr wrap="square" lIns="0" tIns="0" rIns="0" bIns="0" rtlCol="0"/>
            <a:lstStyle/>
            <a:p>
              <a:endParaRPr/>
            </a:p>
          </p:txBody>
        </p:sp>
      </p:grpSp>
      <p:grpSp>
        <p:nvGrpSpPr>
          <p:cNvPr id="28" name="object 28"/>
          <p:cNvGrpSpPr/>
          <p:nvPr/>
        </p:nvGrpSpPr>
        <p:grpSpPr>
          <a:xfrm>
            <a:off x="10534582" y="4906611"/>
            <a:ext cx="527685" cy="521334"/>
            <a:chOff x="11094719" y="5047201"/>
            <a:chExt cx="527685" cy="521334"/>
          </a:xfrm>
        </p:grpSpPr>
        <p:sp>
          <p:nvSpPr>
            <p:cNvPr id="29" name="object 29"/>
            <p:cNvSpPr/>
            <p:nvPr/>
          </p:nvSpPr>
          <p:spPr>
            <a:xfrm>
              <a:off x="11094719" y="5047201"/>
              <a:ext cx="527685" cy="521334"/>
            </a:xfrm>
            <a:custGeom>
              <a:avLst/>
              <a:gdLst/>
              <a:ahLst/>
              <a:cxnLst/>
              <a:rect l="l" t="t" r="r" b="b"/>
              <a:pathLst>
                <a:path w="527684" h="521335">
                  <a:moveTo>
                    <a:pt x="263364" y="158"/>
                  </a:moveTo>
                  <a:lnTo>
                    <a:pt x="211550" y="5238"/>
                  </a:lnTo>
                  <a:lnTo>
                    <a:pt x="162402" y="20477"/>
                  </a:lnTo>
                  <a:lnTo>
                    <a:pt x="117191" y="44480"/>
                  </a:lnTo>
                  <a:lnTo>
                    <a:pt x="76933" y="77372"/>
                  </a:lnTo>
                  <a:lnTo>
                    <a:pt x="43914" y="116614"/>
                  </a:lnTo>
                  <a:lnTo>
                    <a:pt x="19531" y="160809"/>
                  </a:lnTo>
                  <a:lnTo>
                    <a:pt x="4799" y="210211"/>
                  </a:lnTo>
                  <a:lnTo>
                    <a:pt x="-280" y="260755"/>
                  </a:lnTo>
                  <a:lnTo>
                    <a:pt x="4799" y="312697"/>
                  </a:lnTo>
                  <a:lnTo>
                    <a:pt x="19531" y="360702"/>
                  </a:lnTo>
                  <a:lnTo>
                    <a:pt x="43914" y="406294"/>
                  </a:lnTo>
                  <a:lnTo>
                    <a:pt x="76933" y="445409"/>
                  </a:lnTo>
                  <a:lnTo>
                    <a:pt x="117191" y="478301"/>
                  </a:lnTo>
                  <a:lnTo>
                    <a:pt x="162402" y="502430"/>
                  </a:lnTo>
                  <a:lnTo>
                    <a:pt x="211550" y="517543"/>
                  </a:lnTo>
                  <a:lnTo>
                    <a:pt x="263364" y="521353"/>
                  </a:lnTo>
                  <a:lnTo>
                    <a:pt x="315179" y="517543"/>
                  </a:lnTo>
                  <a:lnTo>
                    <a:pt x="364200" y="502430"/>
                  </a:lnTo>
                  <a:lnTo>
                    <a:pt x="378551" y="494810"/>
                  </a:lnTo>
                  <a:lnTo>
                    <a:pt x="251681" y="494810"/>
                  </a:lnTo>
                  <a:lnTo>
                    <a:pt x="239489" y="489731"/>
                  </a:lnTo>
                  <a:lnTo>
                    <a:pt x="198596" y="489731"/>
                  </a:lnTo>
                  <a:lnTo>
                    <a:pt x="173197" y="480841"/>
                  </a:lnTo>
                  <a:lnTo>
                    <a:pt x="148940" y="469538"/>
                  </a:lnTo>
                  <a:lnTo>
                    <a:pt x="126462" y="455568"/>
                  </a:lnTo>
                  <a:lnTo>
                    <a:pt x="105634" y="440456"/>
                  </a:lnTo>
                  <a:lnTo>
                    <a:pt x="116302" y="431566"/>
                  </a:lnTo>
                  <a:lnTo>
                    <a:pt x="127224" y="423946"/>
                  </a:lnTo>
                  <a:lnTo>
                    <a:pt x="88617" y="423946"/>
                  </a:lnTo>
                  <a:lnTo>
                    <a:pt x="62964" y="391054"/>
                  </a:lnTo>
                  <a:lnTo>
                    <a:pt x="43025" y="355622"/>
                  </a:lnTo>
                  <a:lnTo>
                    <a:pt x="29817" y="315237"/>
                  </a:lnTo>
                  <a:lnTo>
                    <a:pt x="23722" y="273455"/>
                  </a:lnTo>
                  <a:lnTo>
                    <a:pt x="525867" y="273455"/>
                  </a:lnTo>
                  <a:lnTo>
                    <a:pt x="527010" y="260755"/>
                  </a:lnTo>
                  <a:lnTo>
                    <a:pt x="525867" y="249453"/>
                  </a:lnTo>
                  <a:lnTo>
                    <a:pt x="23722" y="249453"/>
                  </a:lnTo>
                  <a:lnTo>
                    <a:pt x="29817" y="207671"/>
                  </a:lnTo>
                  <a:lnTo>
                    <a:pt x="42898" y="167159"/>
                  </a:lnTo>
                  <a:lnTo>
                    <a:pt x="62710" y="131727"/>
                  </a:lnTo>
                  <a:lnTo>
                    <a:pt x="88236" y="98834"/>
                  </a:lnTo>
                  <a:lnTo>
                    <a:pt x="125319" y="98834"/>
                  </a:lnTo>
                  <a:lnTo>
                    <a:pt x="115921" y="91215"/>
                  </a:lnTo>
                  <a:lnTo>
                    <a:pt x="148686" y="53370"/>
                  </a:lnTo>
                  <a:lnTo>
                    <a:pt x="198596" y="33050"/>
                  </a:lnTo>
                  <a:lnTo>
                    <a:pt x="236949" y="33050"/>
                  </a:lnTo>
                  <a:lnTo>
                    <a:pt x="251681" y="27970"/>
                  </a:lnTo>
                  <a:lnTo>
                    <a:pt x="378551" y="27970"/>
                  </a:lnTo>
                  <a:lnTo>
                    <a:pt x="364200" y="20477"/>
                  </a:lnTo>
                  <a:lnTo>
                    <a:pt x="315179" y="5238"/>
                  </a:lnTo>
                  <a:lnTo>
                    <a:pt x="263364" y="158"/>
                  </a:lnTo>
                  <a:close/>
                </a:path>
              </a:pathLst>
            </a:custGeom>
            <a:solidFill>
              <a:srgbClr val="E84E20"/>
            </a:solidFill>
          </p:spPr>
          <p:txBody>
            <a:bodyPr wrap="square" lIns="0" tIns="0" rIns="0" bIns="0" rtlCol="0"/>
            <a:lstStyle/>
            <a:p>
              <a:endParaRPr/>
            </a:p>
          </p:txBody>
        </p:sp>
        <p:pic>
          <p:nvPicPr>
            <p:cNvPr id="30" name="object 30"/>
            <p:cNvPicPr/>
            <p:nvPr/>
          </p:nvPicPr>
          <p:blipFill>
            <a:blip r:embed="rId11" cstate="print"/>
            <a:stretch>
              <a:fillRect/>
            </a:stretch>
          </p:blipFill>
          <p:spPr>
            <a:xfrm>
              <a:off x="11246835" y="5428350"/>
              <a:ext cx="316983" cy="112773"/>
            </a:xfrm>
            <a:prstGeom prst="rect">
              <a:avLst/>
            </a:prstGeom>
          </p:spPr>
        </p:pic>
        <p:sp>
          <p:nvSpPr>
            <p:cNvPr id="31" name="object 31"/>
            <p:cNvSpPr/>
            <p:nvPr/>
          </p:nvSpPr>
          <p:spPr>
            <a:xfrm>
              <a:off x="11186159" y="5321521"/>
              <a:ext cx="298450" cy="152400"/>
            </a:xfrm>
            <a:custGeom>
              <a:avLst/>
              <a:gdLst/>
              <a:ahLst/>
              <a:cxnLst/>
              <a:rect l="l" t="t" r="r" b="b"/>
              <a:pathLst>
                <a:path w="298450" h="152400">
                  <a:moveTo>
                    <a:pt x="60548" y="151"/>
                  </a:moveTo>
                  <a:lnTo>
                    <a:pt x="36927" y="151"/>
                  </a:lnTo>
                  <a:lnTo>
                    <a:pt x="38578" y="29614"/>
                  </a:lnTo>
                  <a:lnTo>
                    <a:pt x="42007" y="58824"/>
                  </a:lnTo>
                  <a:lnTo>
                    <a:pt x="47214" y="88287"/>
                  </a:lnTo>
                  <a:lnTo>
                    <a:pt x="53944" y="115210"/>
                  </a:lnTo>
                  <a:lnTo>
                    <a:pt x="39594" y="122830"/>
                  </a:lnTo>
                  <a:lnTo>
                    <a:pt x="25751" y="131720"/>
                  </a:lnTo>
                  <a:lnTo>
                    <a:pt x="12543" y="140609"/>
                  </a:lnTo>
                  <a:lnTo>
                    <a:pt x="-282" y="152166"/>
                  </a:lnTo>
                  <a:lnTo>
                    <a:pt x="38324" y="152166"/>
                  </a:lnTo>
                  <a:lnTo>
                    <a:pt x="49627" y="144419"/>
                  </a:lnTo>
                  <a:lnTo>
                    <a:pt x="61310" y="138070"/>
                  </a:lnTo>
                  <a:lnTo>
                    <a:pt x="86837" y="138070"/>
                  </a:lnTo>
                  <a:lnTo>
                    <a:pt x="82646" y="127783"/>
                  </a:lnTo>
                  <a:lnTo>
                    <a:pt x="101949" y="120290"/>
                  </a:lnTo>
                  <a:lnTo>
                    <a:pt x="121888" y="115210"/>
                  </a:lnTo>
                  <a:lnTo>
                    <a:pt x="142080" y="111273"/>
                  </a:lnTo>
                  <a:lnTo>
                    <a:pt x="162781" y="110003"/>
                  </a:lnTo>
                  <a:lnTo>
                    <a:pt x="296762" y="110003"/>
                  </a:lnTo>
                  <a:lnTo>
                    <a:pt x="298032" y="104923"/>
                  </a:lnTo>
                  <a:lnTo>
                    <a:pt x="75534" y="104923"/>
                  </a:lnTo>
                  <a:lnTo>
                    <a:pt x="69565" y="80540"/>
                  </a:lnTo>
                  <a:lnTo>
                    <a:pt x="65120" y="53744"/>
                  </a:lnTo>
                  <a:lnTo>
                    <a:pt x="61945" y="27074"/>
                  </a:lnTo>
                  <a:lnTo>
                    <a:pt x="60548" y="151"/>
                  </a:lnTo>
                  <a:close/>
                </a:path>
              </a:pathLst>
            </a:custGeom>
            <a:solidFill>
              <a:srgbClr val="E84E20"/>
            </a:solidFill>
          </p:spPr>
          <p:txBody>
            <a:bodyPr wrap="square" lIns="0" tIns="0" rIns="0" bIns="0" rtlCol="0"/>
            <a:lstStyle/>
            <a:p>
              <a:endParaRPr/>
            </a:p>
          </p:txBody>
        </p:sp>
        <p:pic>
          <p:nvPicPr>
            <p:cNvPr id="32" name="object 32"/>
            <p:cNvPicPr/>
            <p:nvPr/>
          </p:nvPicPr>
          <p:blipFill>
            <a:blip r:embed="rId12" cstate="print"/>
            <a:stretch>
              <a:fillRect/>
            </a:stretch>
          </p:blipFill>
          <p:spPr>
            <a:xfrm>
              <a:off x="11536387" y="5321673"/>
              <a:ext cx="85341" cy="149348"/>
            </a:xfrm>
            <a:prstGeom prst="rect">
              <a:avLst/>
            </a:prstGeom>
          </p:spPr>
        </p:pic>
        <p:pic>
          <p:nvPicPr>
            <p:cNvPr id="33" name="object 33"/>
            <p:cNvPicPr/>
            <p:nvPr/>
          </p:nvPicPr>
          <p:blipFill>
            <a:blip r:embed="rId13" cstate="print"/>
            <a:stretch>
              <a:fillRect/>
            </a:stretch>
          </p:blipFill>
          <p:spPr>
            <a:xfrm>
              <a:off x="11262074" y="5321673"/>
              <a:ext cx="237737" cy="100581"/>
            </a:xfrm>
            <a:prstGeom prst="rect">
              <a:avLst/>
            </a:prstGeom>
          </p:spPr>
        </p:pic>
        <p:sp>
          <p:nvSpPr>
            <p:cNvPr id="34" name="object 34"/>
            <p:cNvSpPr/>
            <p:nvPr/>
          </p:nvSpPr>
          <p:spPr>
            <a:xfrm>
              <a:off x="11186159" y="5144737"/>
              <a:ext cx="292735" cy="149225"/>
            </a:xfrm>
            <a:custGeom>
              <a:avLst/>
              <a:gdLst/>
              <a:ahLst/>
              <a:cxnLst/>
              <a:rect l="l" t="t" r="r" b="b"/>
              <a:pathLst>
                <a:path w="292734" h="149225">
                  <a:moveTo>
                    <a:pt x="36038" y="155"/>
                  </a:moveTo>
                  <a:lnTo>
                    <a:pt x="-282" y="155"/>
                  </a:lnTo>
                  <a:lnTo>
                    <a:pt x="12162" y="11458"/>
                  </a:lnTo>
                  <a:lnTo>
                    <a:pt x="25243" y="20221"/>
                  </a:lnTo>
                  <a:lnTo>
                    <a:pt x="52928" y="37747"/>
                  </a:lnTo>
                  <a:lnTo>
                    <a:pt x="46452" y="64035"/>
                  </a:lnTo>
                  <a:lnTo>
                    <a:pt x="41372" y="91593"/>
                  </a:lnTo>
                  <a:lnTo>
                    <a:pt x="38197" y="120421"/>
                  </a:lnTo>
                  <a:lnTo>
                    <a:pt x="36673" y="149123"/>
                  </a:lnTo>
                  <a:lnTo>
                    <a:pt x="59532" y="149123"/>
                  </a:lnTo>
                  <a:lnTo>
                    <a:pt x="60929" y="122834"/>
                  </a:lnTo>
                  <a:lnTo>
                    <a:pt x="63850" y="96546"/>
                  </a:lnTo>
                  <a:lnTo>
                    <a:pt x="68295" y="70258"/>
                  </a:lnTo>
                  <a:lnTo>
                    <a:pt x="74010" y="46636"/>
                  </a:lnTo>
                  <a:lnTo>
                    <a:pt x="291936" y="46636"/>
                  </a:lnTo>
                  <a:lnTo>
                    <a:pt x="290920" y="42826"/>
                  </a:lnTo>
                  <a:lnTo>
                    <a:pt x="159733" y="42826"/>
                  </a:lnTo>
                  <a:lnTo>
                    <a:pt x="139540" y="40286"/>
                  </a:lnTo>
                  <a:lnTo>
                    <a:pt x="119475" y="36604"/>
                  </a:lnTo>
                  <a:lnTo>
                    <a:pt x="100044" y="31524"/>
                  </a:lnTo>
                  <a:lnTo>
                    <a:pt x="81249" y="25301"/>
                  </a:lnTo>
                  <a:lnTo>
                    <a:pt x="84805" y="15268"/>
                  </a:lnTo>
                  <a:lnTo>
                    <a:pt x="60167" y="15268"/>
                  </a:lnTo>
                  <a:lnTo>
                    <a:pt x="48738" y="7648"/>
                  </a:lnTo>
                  <a:lnTo>
                    <a:pt x="37562" y="1425"/>
                  </a:lnTo>
                  <a:lnTo>
                    <a:pt x="36038" y="155"/>
                  </a:lnTo>
                  <a:close/>
                </a:path>
              </a:pathLst>
            </a:custGeom>
            <a:solidFill>
              <a:srgbClr val="E84E20"/>
            </a:solidFill>
          </p:spPr>
          <p:txBody>
            <a:bodyPr wrap="square" lIns="0" tIns="0" rIns="0" bIns="0" rtlCol="0"/>
            <a:lstStyle/>
            <a:p>
              <a:endParaRPr/>
            </a:p>
          </p:txBody>
        </p:sp>
        <p:pic>
          <p:nvPicPr>
            <p:cNvPr id="35" name="object 35"/>
            <p:cNvPicPr/>
            <p:nvPr/>
          </p:nvPicPr>
          <p:blipFill>
            <a:blip r:embed="rId14" cstate="print"/>
            <a:stretch>
              <a:fillRect/>
            </a:stretch>
          </p:blipFill>
          <p:spPr>
            <a:xfrm>
              <a:off x="11246835" y="5074791"/>
              <a:ext cx="374894" cy="219450"/>
            </a:xfrm>
            <a:prstGeom prst="rect">
              <a:avLst/>
            </a:prstGeom>
          </p:spPr>
        </p:pic>
      </p:grpSp>
      <p:grpSp>
        <p:nvGrpSpPr>
          <p:cNvPr id="36" name="object 36"/>
          <p:cNvGrpSpPr/>
          <p:nvPr/>
        </p:nvGrpSpPr>
        <p:grpSpPr>
          <a:xfrm>
            <a:off x="5837615" y="4915914"/>
            <a:ext cx="514984" cy="512445"/>
            <a:chOff x="6397752" y="5056504"/>
            <a:chExt cx="514984" cy="512445"/>
          </a:xfrm>
        </p:grpSpPr>
        <p:pic>
          <p:nvPicPr>
            <p:cNvPr id="37" name="object 37"/>
            <p:cNvPicPr/>
            <p:nvPr/>
          </p:nvPicPr>
          <p:blipFill>
            <a:blip r:embed="rId15" cstate="print"/>
            <a:stretch>
              <a:fillRect/>
            </a:stretch>
          </p:blipFill>
          <p:spPr>
            <a:xfrm>
              <a:off x="6656663" y="5056504"/>
              <a:ext cx="256025" cy="246881"/>
            </a:xfrm>
            <a:prstGeom prst="rect">
              <a:avLst/>
            </a:prstGeom>
          </p:spPr>
        </p:pic>
        <p:sp>
          <p:nvSpPr>
            <p:cNvPr id="38" name="object 38"/>
            <p:cNvSpPr/>
            <p:nvPr/>
          </p:nvSpPr>
          <p:spPr>
            <a:xfrm>
              <a:off x="6397587" y="5105278"/>
              <a:ext cx="460375" cy="463550"/>
            </a:xfrm>
            <a:custGeom>
              <a:avLst/>
              <a:gdLst/>
              <a:ahLst/>
              <a:cxnLst/>
              <a:rect l="l" t="t" r="r" b="b"/>
              <a:pathLst>
                <a:path w="460375" h="463550">
                  <a:moveTo>
                    <a:pt x="408800" y="406006"/>
                  </a:moveTo>
                  <a:lnTo>
                    <a:pt x="403593" y="400799"/>
                  </a:lnTo>
                  <a:lnTo>
                    <a:pt x="336664" y="328028"/>
                  </a:lnTo>
                  <a:lnTo>
                    <a:pt x="331584" y="322821"/>
                  </a:lnTo>
                  <a:lnTo>
                    <a:pt x="321297" y="322821"/>
                  </a:lnTo>
                  <a:lnTo>
                    <a:pt x="311137" y="333108"/>
                  </a:lnTo>
                  <a:lnTo>
                    <a:pt x="311137" y="343649"/>
                  </a:lnTo>
                  <a:lnTo>
                    <a:pt x="377939" y="411340"/>
                  </a:lnTo>
                  <a:lnTo>
                    <a:pt x="353809" y="426961"/>
                  </a:lnTo>
                  <a:lnTo>
                    <a:pt x="328409" y="434581"/>
                  </a:lnTo>
                  <a:lnTo>
                    <a:pt x="301866" y="434581"/>
                  </a:lnTo>
                  <a:lnTo>
                    <a:pt x="240906" y="410705"/>
                  </a:lnTo>
                  <a:lnTo>
                    <a:pt x="184518" y="368287"/>
                  </a:lnTo>
                  <a:lnTo>
                    <a:pt x="136131" y="322821"/>
                  </a:lnTo>
                  <a:lnTo>
                    <a:pt x="87376" y="267957"/>
                  </a:lnTo>
                  <a:lnTo>
                    <a:pt x="55626" y="223253"/>
                  </a:lnTo>
                  <a:lnTo>
                    <a:pt x="33020" y="182105"/>
                  </a:lnTo>
                  <a:lnTo>
                    <a:pt x="23495" y="153416"/>
                  </a:lnTo>
                  <a:lnTo>
                    <a:pt x="25400" y="127635"/>
                  </a:lnTo>
                  <a:lnTo>
                    <a:pt x="38862" y="101727"/>
                  </a:lnTo>
                  <a:lnTo>
                    <a:pt x="100076" y="31242"/>
                  </a:lnTo>
                  <a:lnTo>
                    <a:pt x="177279" y="109347"/>
                  </a:lnTo>
                  <a:lnTo>
                    <a:pt x="156578" y="130175"/>
                  </a:lnTo>
                  <a:lnTo>
                    <a:pt x="156578" y="140589"/>
                  </a:lnTo>
                  <a:lnTo>
                    <a:pt x="166865" y="150876"/>
                  </a:lnTo>
                  <a:lnTo>
                    <a:pt x="177279" y="150876"/>
                  </a:lnTo>
                  <a:lnTo>
                    <a:pt x="182359" y="145796"/>
                  </a:lnTo>
                  <a:lnTo>
                    <a:pt x="202933" y="119761"/>
                  </a:lnTo>
                  <a:lnTo>
                    <a:pt x="208013" y="114554"/>
                  </a:lnTo>
                  <a:lnTo>
                    <a:pt x="208013" y="104140"/>
                  </a:lnTo>
                  <a:lnTo>
                    <a:pt x="105156" y="0"/>
                  </a:lnTo>
                  <a:lnTo>
                    <a:pt x="94869" y="0"/>
                  </a:lnTo>
                  <a:lnTo>
                    <a:pt x="43434" y="52070"/>
                  </a:lnTo>
                  <a:lnTo>
                    <a:pt x="15494" y="89408"/>
                  </a:lnTo>
                  <a:lnTo>
                    <a:pt x="1016" y="124333"/>
                  </a:lnTo>
                  <a:lnTo>
                    <a:pt x="0" y="158115"/>
                  </a:lnTo>
                  <a:lnTo>
                    <a:pt x="12573" y="192519"/>
                  </a:lnTo>
                  <a:lnTo>
                    <a:pt x="17907" y="208902"/>
                  </a:lnTo>
                  <a:lnTo>
                    <a:pt x="68834" y="286245"/>
                  </a:lnTo>
                  <a:lnTo>
                    <a:pt x="120650" y="343649"/>
                  </a:lnTo>
                  <a:lnTo>
                    <a:pt x="177914" y="395719"/>
                  </a:lnTo>
                  <a:lnTo>
                    <a:pt x="223507" y="429501"/>
                  </a:lnTo>
                  <a:lnTo>
                    <a:pt x="264655" y="452869"/>
                  </a:lnTo>
                  <a:lnTo>
                    <a:pt x="311137" y="463283"/>
                  </a:lnTo>
                  <a:lnTo>
                    <a:pt x="334124" y="460489"/>
                  </a:lnTo>
                  <a:lnTo>
                    <a:pt x="357238" y="452234"/>
                  </a:lnTo>
                  <a:lnTo>
                    <a:pt x="380479" y="439026"/>
                  </a:lnTo>
                  <a:lnTo>
                    <a:pt x="403593" y="421754"/>
                  </a:lnTo>
                  <a:lnTo>
                    <a:pt x="408800" y="416547"/>
                  </a:lnTo>
                  <a:lnTo>
                    <a:pt x="408800" y="406006"/>
                  </a:lnTo>
                  <a:close/>
                </a:path>
                <a:path w="460375" h="463550">
                  <a:moveTo>
                    <a:pt x="460235" y="359143"/>
                  </a:moveTo>
                  <a:lnTo>
                    <a:pt x="455028" y="353936"/>
                  </a:lnTo>
                  <a:lnTo>
                    <a:pt x="357238" y="260210"/>
                  </a:lnTo>
                  <a:lnTo>
                    <a:pt x="352285" y="255003"/>
                  </a:lnTo>
                  <a:lnTo>
                    <a:pt x="341871" y="255003"/>
                  </a:lnTo>
                  <a:lnTo>
                    <a:pt x="341871" y="260210"/>
                  </a:lnTo>
                  <a:lnTo>
                    <a:pt x="290436" y="307200"/>
                  </a:lnTo>
                  <a:lnTo>
                    <a:pt x="274307" y="315455"/>
                  </a:lnTo>
                  <a:lnTo>
                    <a:pt x="250558" y="314947"/>
                  </a:lnTo>
                  <a:lnTo>
                    <a:pt x="220967" y="302628"/>
                  </a:lnTo>
                  <a:lnTo>
                    <a:pt x="187566" y="275958"/>
                  </a:lnTo>
                  <a:lnTo>
                    <a:pt x="160261" y="241922"/>
                  </a:lnTo>
                  <a:lnTo>
                    <a:pt x="146926" y="211442"/>
                  </a:lnTo>
                  <a:lnTo>
                    <a:pt x="146291" y="185788"/>
                  </a:lnTo>
                  <a:lnTo>
                    <a:pt x="156578" y="166624"/>
                  </a:lnTo>
                  <a:lnTo>
                    <a:pt x="161658" y="161417"/>
                  </a:lnTo>
                  <a:lnTo>
                    <a:pt x="161658" y="150876"/>
                  </a:lnTo>
                  <a:lnTo>
                    <a:pt x="156578" y="145796"/>
                  </a:lnTo>
                  <a:lnTo>
                    <a:pt x="84582" y="77978"/>
                  </a:lnTo>
                  <a:lnTo>
                    <a:pt x="79502" y="72898"/>
                  </a:lnTo>
                  <a:lnTo>
                    <a:pt x="69088" y="72898"/>
                  </a:lnTo>
                  <a:lnTo>
                    <a:pt x="58928" y="83185"/>
                  </a:lnTo>
                  <a:lnTo>
                    <a:pt x="58928" y="93726"/>
                  </a:lnTo>
                  <a:lnTo>
                    <a:pt x="125730" y="161417"/>
                  </a:lnTo>
                  <a:lnTo>
                    <a:pt x="117729" y="185407"/>
                  </a:lnTo>
                  <a:lnTo>
                    <a:pt x="134493" y="255003"/>
                  </a:lnTo>
                  <a:lnTo>
                    <a:pt x="166865" y="296659"/>
                  </a:lnTo>
                  <a:lnTo>
                    <a:pt x="211188" y="331584"/>
                  </a:lnTo>
                  <a:lnTo>
                    <a:pt x="250558" y="345554"/>
                  </a:lnTo>
                  <a:lnTo>
                    <a:pt x="284086" y="342887"/>
                  </a:lnTo>
                  <a:lnTo>
                    <a:pt x="311137" y="328028"/>
                  </a:lnTo>
                  <a:lnTo>
                    <a:pt x="347078" y="291452"/>
                  </a:lnTo>
                  <a:lnTo>
                    <a:pt x="424294" y="364350"/>
                  </a:lnTo>
                  <a:lnTo>
                    <a:pt x="408800" y="380098"/>
                  </a:lnTo>
                  <a:lnTo>
                    <a:pt x="408800" y="395592"/>
                  </a:lnTo>
                  <a:lnTo>
                    <a:pt x="413880" y="400799"/>
                  </a:lnTo>
                  <a:lnTo>
                    <a:pt x="424294" y="400799"/>
                  </a:lnTo>
                  <a:lnTo>
                    <a:pt x="455028" y="369557"/>
                  </a:lnTo>
                  <a:lnTo>
                    <a:pt x="460235" y="369557"/>
                  </a:lnTo>
                  <a:lnTo>
                    <a:pt x="460235" y="359143"/>
                  </a:lnTo>
                  <a:close/>
                </a:path>
              </a:pathLst>
            </a:custGeom>
            <a:solidFill>
              <a:srgbClr val="E84E20"/>
            </a:solidFill>
          </p:spPr>
          <p:txBody>
            <a:bodyPr wrap="square" lIns="0" tIns="0" rIns="0" bIns="0" rtlCol="0"/>
            <a:lstStyle/>
            <a:p>
              <a:endParaRPr/>
            </a:p>
          </p:txBody>
        </p:sp>
      </p:grpSp>
      <p:sp>
        <p:nvSpPr>
          <p:cNvPr id="39" name="object 39"/>
          <p:cNvSpPr/>
          <p:nvPr/>
        </p:nvSpPr>
        <p:spPr>
          <a:xfrm>
            <a:off x="5794778" y="7000702"/>
            <a:ext cx="618490" cy="520700"/>
          </a:xfrm>
          <a:custGeom>
            <a:avLst/>
            <a:gdLst/>
            <a:ahLst/>
            <a:cxnLst/>
            <a:rect l="l" t="t" r="r" b="b"/>
            <a:pathLst>
              <a:path w="618490" h="520700">
                <a:moveTo>
                  <a:pt x="492366" y="474967"/>
                </a:moveTo>
                <a:lnTo>
                  <a:pt x="489191" y="457695"/>
                </a:lnTo>
                <a:lnTo>
                  <a:pt x="480682" y="441439"/>
                </a:lnTo>
                <a:lnTo>
                  <a:pt x="468109" y="427850"/>
                </a:lnTo>
                <a:lnTo>
                  <a:pt x="468109" y="474967"/>
                </a:lnTo>
                <a:lnTo>
                  <a:pt x="466585" y="482079"/>
                </a:lnTo>
                <a:lnTo>
                  <a:pt x="462394" y="487921"/>
                </a:lnTo>
                <a:lnTo>
                  <a:pt x="456044" y="491985"/>
                </a:lnTo>
                <a:lnTo>
                  <a:pt x="448297" y="493509"/>
                </a:lnTo>
                <a:lnTo>
                  <a:pt x="47244" y="493509"/>
                </a:lnTo>
                <a:lnTo>
                  <a:pt x="38989" y="491985"/>
                </a:lnTo>
                <a:lnTo>
                  <a:pt x="32258" y="487921"/>
                </a:lnTo>
                <a:lnTo>
                  <a:pt x="27940" y="482079"/>
                </a:lnTo>
                <a:lnTo>
                  <a:pt x="26416" y="474967"/>
                </a:lnTo>
                <a:lnTo>
                  <a:pt x="28194" y="465696"/>
                </a:lnTo>
                <a:lnTo>
                  <a:pt x="32893" y="456298"/>
                </a:lnTo>
                <a:lnTo>
                  <a:pt x="39878" y="448551"/>
                </a:lnTo>
                <a:lnTo>
                  <a:pt x="48387" y="443471"/>
                </a:lnTo>
                <a:lnTo>
                  <a:pt x="164846" y="398894"/>
                </a:lnTo>
                <a:lnTo>
                  <a:pt x="173228" y="394576"/>
                </a:lnTo>
                <a:lnTo>
                  <a:pt x="180073" y="388734"/>
                </a:lnTo>
                <a:lnTo>
                  <a:pt x="185534" y="381749"/>
                </a:lnTo>
                <a:lnTo>
                  <a:pt x="189090" y="373875"/>
                </a:lnTo>
                <a:lnTo>
                  <a:pt x="190360" y="365620"/>
                </a:lnTo>
                <a:lnTo>
                  <a:pt x="189217" y="357111"/>
                </a:lnTo>
                <a:lnTo>
                  <a:pt x="185661" y="348856"/>
                </a:lnTo>
                <a:lnTo>
                  <a:pt x="180073" y="341236"/>
                </a:lnTo>
                <a:lnTo>
                  <a:pt x="171704" y="329679"/>
                </a:lnTo>
                <a:lnTo>
                  <a:pt x="153289" y="300850"/>
                </a:lnTo>
                <a:lnTo>
                  <a:pt x="134747" y="259575"/>
                </a:lnTo>
                <a:lnTo>
                  <a:pt x="126238" y="210807"/>
                </a:lnTo>
                <a:lnTo>
                  <a:pt x="135763" y="164198"/>
                </a:lnTo>
                <a:lnTo>
                  <a:pt x="161671" y="126238"/>
                </a:lnTo>
                <a:lnTo>
                  <a:pt x="200012" y="100584"/>
                </a:lnTo>
                <a:lnTo>
                  <a:pt x="247256" y="91186"/>
                </a:lnTo>
                <a:lnTo>
                  <a:pt x="294500" y="100584"/>
                </a:lnTo>
                <a:lnTo>
                  <a:pt x="332727" y="126238"/>
                </a:lnTo>
                <a:lnTo>
                  <a:pt x="358635" y="164198"/>
                </a:lnTo>
                <a:lnTo>
                  <a:pt x="368033" y="210807"/>
                </a:lnTo>
                <a:lnTo>
                  <a:pt x="359651" y="259067"/>
                </a:lnTo>
                <a:lnTo>
                  <a:pt x="341236" y="300469"/>
                </a:lnTo>
                <a:lnTo>
                  <a:pt x="322567" y="329806"/>
                </a:lnTo>
                <a:lnTo>
                  <a:pt x="308597" y="348856"/>
                </a:lnTo>
                <a:lnTo>
                  <a:pt x="305295" y="357111"/>
                </a:lnTo>
                <a:lnTo>
                  <a:pt x="304152" y="365620"/>
                </a:lnTo>
                <a:lnTo>
                  <a:pt x="305422" y="373875"/>
                </a:lnTo>
                <a:lnTo>
                  <a:pt x="446138" y="443471"/>
                </a:lnTo>
                <a:lnTo>
                  <a:pt x="454647" y="448551"/>
                </a:lnTo>
                <a:lnTo>
                  <a:pt x="461632" y="456298"/>
                </a:lnTo>
                <a:lnTo>
                  <a:pt x="466331" y="465696"/>
                </a:lnTo>
                <a:lnTo>
                  <a:pt x="468109" y="474967"/>
                </a:lnTo>
                <a:lnTo>
                  <a:pt x="468109" y="427850"/>
                </a:lnTo>
                <a:lnTo>
                  <a:pt x="468109" y="427723"/>
                </a:lnTo>
                <a:lnTo>
                  <a:pt x="452742" y="418452"/>
                </a:lnTo>
                <a:lnTo>
                  <a:pt x="336156" y="373875"/>
                </a:lnTo>
                <a:lnTo>
                  <a:pt x="332854" y="372732"/>
                </a:lnTo>
                <a:lnTo>
                  <a:pt x="329552" y="370573"/>
                </a:lnTo>
                <a:lnTo>
                  <a:pt x="329552" y="364096"/>
                </a:lnTo>
                <a:lnTo>
                  <a:pt x="330568" y="361937"/>
                </a:lnTo>
                <a:lnTo>
                  <a:pt x="332854" y="358635"/>
                </a:lnTo>
                <a:lnTo>
                  <a:pt x="343522" y="345046"/>
                </a:lnTo>
                <a:lnTo>
                  <a:pt x="364604" y="312407"/>
                </a:lnTo>
                <a:lnTo>
                  <a:pt x="385051" y="265925"/>
                </a:lnTo>
                <a:lnTo>
                  <a:pt x="394576" y="210807"/>
                </a:lnTo>
                <a:lnTo>
                  <a:pt x="386829" y="164706"/>
                </a:lnTo>
                <a:lnTo>
                  <a:pt x="365620" y="124460"/>
                </a:lnTo>
                <a:lnTo>
                  <a:pt x="333362" y="92456"/>
                </a:lnTo>
                <a:lnTo>
                  <a:pt x="330822" y="91186"/>
                </a:lnTo>
                <a:lnTo>
                  <a:pt x="292849" y="71501"/>
                </a:lnTo>
                <a:lnTo>
                  <a:pt x="246113" y="64008"/>
                </a:lnTo>
                <a:lnTo>
                  <a:pt x="199504" y="71501"/>
                </a:lnTo>
                <a:lnTo>
                  <a:pt x="158750" y="92456"/>
                </a:lnTo>
                <a:lnTo>
                  <a:pt x="126492" y="124460"/>
                </a:lnTo>
                <a:lnTo>
                  <a:pt x="105410" y="164706"/>
                </a:lnTo>
                <a:lnTo>
                  <a:pt x="97790" y="210807"/>
                </a:lnTo>
                <a:lnTo>
                  <a:pt x="106934" y="265925"/>
                </a:lnTo>
                <a:lnTo>
                  <a:pt x="127254" y="312407"/>
                </a:lnTo>
                <a:lnTo>
                  <a:pt x="148336" y="345046"/>
                </a:lnTo>
                <a:lnTo>
                  <a:pt x="159258" y="358635"/>
                </a:lnTo>
                <a:lnTo>
                  <a:pt x="163703" y="365239"/>
                </a:lnTo>
                <a:lnTo>
                  <a:pt x="161544" y="369430"/>
                </a:lnTo>
                <a:lnTo>
                  <a:pt x="159258" y="371589"/>
                </a:lnTo>
                <a:lnTo>
                  <a:pt x="155956" y="373875"/>
                </a:lnTo>
                <a:lnTo>
                  <a:pt x="39624" y="418452"/>
                </a:lnTo>
                <a:lnTo>
                  <a:pt x="24003" y="427850"/>
                </a:lnTo>
                <a:lnTo>
                  <a:pt x="11430" y="441439"/>
                </a:lnTo>
                <a:lnTo>
                  <a:pt x="3048" y="457695"/>
                </a:lnTo>
                <a:lnTo>
                  <a:pt x="0" y="474967"/>
                </a:lnTo>
                <a:lnTo>
                  <a:pt x="3683" y="492620"/>
                </a:lnTo>
                <a:lnTo>
                  <a:pt x="13589" y="507225"/>
                </a:lnTo>
                <a:lnTo>
                  <a:pt x="28321" y="517004"/>
                </a:lnTo>
                <a:lnTo>
                  <a:pt x="46228" y="520687"/>
                </a:lnTo>
                <a:lnTo>
                  <a:pt x="446138" y="520687"/>
                </a:lnTo>
                <a:lnTo>
                  <a:pt x="464045" y="517004"/>
                </a:lnTo>
                <a:lnTo>
                  <a:pt x="478523" y="507225"/>
                </a:lnTo>
                <a:lnTo>
                  <a:pt x="488048" y="493509"/>
                </a:lnTo>
                <a:lnTo>
                  <a:pt x="488556" y="492620"/>
                </a:lnTo>
                <a:lnTo>
                  <a:pt x="492366" y="474967"/>
                </a:lnTo>
                <a:close/>
              </a:path>
              <a:path w="618490" h="520700">
                <a:moveTo>
                  <a:pt x="618477" y="411213"/>
                </a:moveTo>
                <a:lnTo>
                  <a:pt x="598284" y="366255"/>
                </a:lnTo>
                <a:lnTo>
                  <a:pt x="541388" y="337426"/>
                </a:lnTo>
                <a:lnTo>
                  <a:pt x="486524" y="319265"/>
                </a:lnTo>
                <a:lnTo>
                  <a:pt x="472808" y="314058"/>
                </a:lnTo>
                <a:lnTo>
                  <a:pt x="462648" y="307581"/>
                </a:lnTo>
                <a:lnTo>
                  <a:pt x="459600" y="295135"/>
                </a:lnTo>
                <a:lnTo>
                  <a:pt x="466712" y="280022"/>
                </a:lnTo>
                <a:lnTo>
                  <a:pt x="485635" y="254241"/>
                </a:lnTo>
                <a:lnTo>
                  <a:pt x="507098" y="208775"/>
                </a:lnTo>
                <a:lnTo>
                  <a:pt x="518401" y="160642"/>
                </a:lnTo>
                <a:lnTo>
                  <a:pt x="515988" y="112141"/>
                </a:lnTo>
                <a:lnTo>
                  <a:pt x="496684" y="66167"/>
                </a:lnTo>
                <a:lnTo>
                  <a:pt x="465569" y="31750"/>
                </a:lnTo>
                <a:lnTo>
                  <a:pt x="426707" y="9652"/>
                </a:lnTo>
                <a:lnTo>
                  <a:pt x="383527" y="0"/>
                </a:lnTo>
                <a:lnTo>
                  <a:pt x="338950" y="3175"/>
                </a:lnTo>
                <a:lnTo>
                  <a:pt x="295643" y="19431"/>
                </a:lnTo>
                <a:lnTo>
                  <a:pt x="289293" y="27940"/>
                </a:lnTo>
                <a:lnTo>
                  <a:pt x="291198" y="37465"/>
                </a:lnTo>
                <a:lnTo>
                  <a:pt x="298945" y="44069"/>
                </a:lnTo>
                <a:lnTo>
                  <a:pt x="309740" y="43307"/>
                </a:lnTo>
                <a:lnTo>
                  <a:pt x="352793" y="28702"/>
                </a:lnTo>
                <a:lnTo>
                  <a:pt x="395719" y="29845"/>
                </a:lnTo>
                <a:lnTo>
                  <a:pt x="434708" y="44958"/>
                </a:lnTo>
                <a:lnTo>
                  <a:pt x="466458" y="72009"/>
                </a:lnTo>
                <a:lnTo>
                  <a:pt x="486778" y="109220"/>
                </a:lnTo>
                <a:lnTo>
                  <a:pt x="492366" y="154305"/>
                </a:lnTo>
                <a:lnTo>
                  <a:pt x="487921" y="181597"/>
                </a:lnTo>
                <a:lnTo>
                  <a:pt x="479031" y="207886"/>
                </a:lnTo>
                <a:lnTo>
                  <a:pt x="466966" y="232778"/>
                </a:lnTo>
                <a:lnTo>
                  <a:pt x="452742" y="256527"/>
                </a:lnTo>
                <a:lnTo>
                  <a:pt x="435470" y="279387"/>
                </a:lnTo>
                <a:lnTo>
                  <a:pt x="429374" y="291960"/>
                </a:lnTo>
                <a:lnTo>
                  <a:pt x="453504" y="333870"/>
                </a:lnTo>
                <a:lnTo>
                  <a:pt x="529577" y="364096"/>
                </a:lnTo>
                <a:lnTo>
                  <a:pt x="557009" y="373748"/>
                </a:lnTo>
                <a:lnTo>
                  <a:pt x="570344" y="380098"/>
                </a:lnTo>
                <a:lnTo>
                  <a:pt x="581139" y="388988"/>
                </a:lnTo>
                <a:lnTo>
                  <a:pt x="589140" y="404228"/>
                </a:lnTo>
                <a:lnTo>
                  <a:pt x="586473" y="417436"/>
                </a:lnTo>
                <a:lnTo>
                  <a:pt x="575932" y="426961"/>
                </a:lnTo>
                <a:lnTo>
                  <a:pt x="560438" y="430390"/>
                </a:lnTo>
                <a:lnTo>
                  <a:pt x="528434" y="430390"/>
                </a:lnTo>
                <a:lnTo>
                  <a:pt x="518655" y="434581"/>
                </a:lnTo>
                <a:lnTo>
                  <a:pt x="515353" y="443979"/>
                </a:lnTo>
                <a:lnTo>
                  <a:pt x="518655" y="453377"/>
                </a:lnTo>
                <a:lnTo>
                  <a:pt x="528434" y="457568"/>
                </a:lnTo>
                <a:lnTo>
                  <a:pt x="555993" y="458711"/>
                </a:lnTo>
                <a:lnTo>
                  <a:pt x="569963" y="458457"/>
                </a:lnTo>
                <a:lnTo>
                  <a:pt x="583298" y="456552"/>
                </a:lnTo>
                <a:lnTo>
                  <a:pt x="601840" y="446392"/>
                </a:lnTo>
                <a:lnTo>
                  <a:pt x="613905" y="430390"/>
                </a:lnTo>
                <a:lnTo>
                  <a:pt x="618477" y="411213"/>
                </a:lnTo>
                <a:close/>
              </a:path>
            </a:pathLst>
          </a:custGeom>
          <a:solidFill>
            <a:srgbClr val="E84E20"/>
          </a:solidFill>
        </p:spPr>
        <p:txBody>
          <a:bodyPr wrap="square" lIns="0" tIns="0" rIns="0" bIns="0" rtlCol="0"/>
          <a:lstStyle/>
          <a:p>
            <a:endParaRPr/>
          </a:p>
        </p:txBody>
      </p:sp>
      <p:pic>
        <p:nvPicPr>
          <p:cNvPr id="40" name="object 40"/>
          <p:cNvPicPr/>
          <p:nvPr/>
        </p:nvPicPr>
        <p:blipFill>
          <a:blip r:embed="rId16" cstate="print"/>
          <a:stretch>
            <a:fillRect/>
          </a:stretch>
        </p:blipFill>
        <p:spPr>
          <a:xfrm>
            <a:off x="1642830" y="6784676"/>
            <a:ext cx="2078683" cy="2096970"/>
          </a:xfrm>
          <a:prstGeom prst="rect">
            <a:avLst/>
          </a:prstGeom>
        </p:spPr>
      </p:pic>
      <p:sp>
        <p:nvSpPr>
          <p:cNvPr id="41" name="object 41"/>
          <p:cNvSpPr/>
          <p:nvPr/>
        </p:nvSpPr>
        <p:spPr>
          <a:xfrm>
            <a:off x="0" y="9314402"/>
            <a:ext cx="1993264" cy="1996439"/>
          </a:xfrm>
          <a:custGeom>
            <a:avLst/>
            <a:gdLst/>
            <a:ahLst/>
            <a:cxnLst/>
            <a:rect l="l" t="t" r="r" b="b"/>
            <a:pathLst>
              <a:path w="1993264" h="1996440">
                <a:moveTo>
                  <a:pt x="0" y="50"/>
                </a:moveTo>
                <a:lnTo>
                  <a:pt x="0" y="1996109"/>
                </a:lnTo>
                <a:lnTo>
                  <a:pt x="1993214" y="1996109"/>
                </a:lnTo>
                <a:lnTo>
                  <a:pt x="0" y="50"/>
                </a:lnTo>
                <a:close/>
              </a:path>
            </a:pathLst>
          </a:custGeom>
          <a:solidFill>
            <a:srgbClr val="FFFFFF"/>
          </a:solidFill>
        </p:spPr>
        <p:txBody>
          <a:bodyPr wrap="square" lIns="0" tIns="0" rIns="0" bIns="0" rtlCol="0"/>
          <a:lstStyle/>
          <a:p>
            <a:endParaRPr/>
          </a:p>
        </p:txBody>
      </p:sp>
      <p:sp>
        <p:nvSpPr>
          <p:cNvPr id="42" name="object 42"/>
          <p:cNvSpPr/>
          <p:nvPr/>
        </p:nvSpPr>
        <p:spPr>
          <a:xfrm>
            <a:off x="3349752" y="0"/>
            <a:ext cx="1990725" cy="1990725"/>
          </a:xfrm>
          <a:custGeom>
            <a:avLst/>
            <a:gdLst/>
            <a:ahLst/>
            <a:cxnLst/>
            <a:rect l="l" t="t" r="r" b="b"/>
            <a:pathLst>
              <a:path w="1990725" h="1990725">
                <a:moveTo>
                  <a:pt x="1990209" y="286"/>
                </a:moveTo>
                <a:lnTo>
                  <a:pt x="-84" y="286"/>
                </a:lnTo>
                <a:lnTo>
                  <a:pt x="1990209" y="1990579"/>
                </a:lnTo>
                <a:lnTo>
                  <a:pt x="1990209" y="286"/>
                </a:lnTo>
                <a:close/>
              </a:path>
            </a:pathLst>
          </a:custGeom>
          <a:solidFill>
            <a:srgbClr val="FFFFFF"/>
          </a:solidFill>
        </p:spPr>
        <p:txBody>
          <a:bodyPr wrap="square" lIns="0" tIns="0" rIns="0" bIns="0" rtlCol="0"/>
          <a:lstStyle/>
          <a:p>
            <a:endParaRPr/>
          </a:p>
        </p:txBody>
      </p:sp>
      <p:sp>
        <p:nvSpPr>
          <p:cNvPr id="43" name="object 43"/>
          <p:cNvSpPr/>
          <p:nvPr/>
        </p:nvSpPr>
        <p:spPr>
          <a:xfrm>
            <a:off x="17593056" y="0"/>
            <a:ext cx="2508250" cy="2514600"/>
          </a:xfrm>
          <a:custGeom>
            <a:avLst/>
            <a:gdLst/>
            <a:ahLst/>
            <a:cxnLst/>
            <a:rect l="l" t="t" r="r" b="b"/>
            <a:pathLst>
              <a:path w="2508250" h="2514600">
                <a:moveTo>
                  <a:pt x="2507741" y="286"/>
                </a:moveTo>
                <a:lnTo>
                  <a:pt x="-444" y="286"/>
                </a:lnTo>
                <a:lnTo>
                  <a:pt x="2507741" y="2514822"/>
                </a:lnTo>
                <a:lnTo>
                  <a:pt x="2507741" y="286"/>
                </a:lnTo>
                <a:close/>
              </a:path>
            </a:pathLst>
          </a:custGeom>
          <a:solidFill>
            <a:srgbClr val="E84E20"/>
          </a:solidFill>
        </p:spPr>
        <p:txBody>
          <a:bodyPr wrap="square" lIns="0" tIns="0" rIns="0" bIns="0" rtlCol="0"/>
          <a:lstStyle/>
          <a:p>
            <a:endParaRPr/>
          </a:p>
        </p:txBody>
      </p:sp>
      <p:sp>
        <p:nvSpPr>
          <p:cNvPr id="44" name="object 16">
            <a:extLst>
              <a:ext uri="{FF2B5EF4-FFF2-40B4-BE49-F238E27FC236}">
                <a16:creationId xmlns:a16="http://schemas.microsoft.com/office/drawing/2014/main" xmlns="" id="{1F46A214-DBE8-9124-9110-BC37BF9F8804}"/>
              </a:ext>
            </a:extLst>
          </p:cNvPr>
          <p:cNvSpPr txBox="1">
            <a:spLocks/>
          </p:cNvSpPr>
          <p:nvPr/>
        </p:nvSpPr>
        <p:spPr>
          <a:xfrm>
            <a:off x="6165850" y="9008984"/>
            <a:ext cx="8153400" cy="621965"/>
          </a:xfrm>
          <a:prstGeom prst="rect">
            <a:avLst/>
          </a:prstGeom>
        </p:spPr>
        <p:txBody>
          <a:bodyPr vert="horz" wrap="square" lIns="0" tIns="13970" rIns="0" bIns="0" rtlCol="0">
            <a:spAutoFit/>
          </a:bodyPr>
          <a:lstStyle>
            <a:lvl1pPr>
              <a:defRPr sz="4950" b="1" i="0">
                <a:solidFill>
                  <a:schemeClr val="bg1"/>
                </a:solidFill>
                <a:latin typeface="Calibri"/>
                <a:ea typeface="+mj-ea"/>
                <a:cs typeface="Calibri"/>
              </a:defRPr>
            </a:lvl1pPr>
          </a:lstStyle>
          <a:p>
            <a:pPr marL="12700">
              <a:spcBef>
                <a:spcPts val="110"/>
              </a:spcBef>
            </a:pPr>
            <a:r>
              <a:rPr lang="en-US" sz="3950" kern="0" dirty="0" smtClean="0">
                <a:solidFill>
                  <a:srgbClr val="E84E20"/>
                </a:solidFill>
              </a:rPr>
              <a:t>QR</a:t>
            </a:r>
            <a:r>
              <a:rPr lang="ru-RU" sz="3950" kern="0" dirty="0" smtClean="0">
                <a:solidFill>
                  <a:srgbClr val="E84E20"/>
                </a:solidFill>
              </a:rPr>
              <a:t>-КОД </a:t>
            </a:r>
            <a:r>
              <a:rPr lang="ru-RU" sz="3950" kern="0" smtClean="0">
                <a:solidFill>
                  <a:srgbClr val="E84E20"/>
                </a:solidFill>
              </a:rPr>
              <a:t>БУЕНЧА ПРЕЗЕНТАЦИЯНЕ  </a:t>
            </a:r>
            <a:endParaRPr lang="ru-RU" sz="3950" kern="0" dirty="0"/>
          </a:p>
        </p:txBody>
      </p:sp>
      <p:pic>
        <p:nvPicPr>
          <p:cNvPr id="46" name="Рисунок 45">
            <a:extLst>
              <a:ext uri="{FF2B5EF4-FFF2-40B4-BE49-F238E27FC236}">
                <a16:creationId xmlns:a16="http://schemas.microsoft.com/office/drawing/2014/main" xmlns="" id="{21E04A7A-134F-335B-58F5-0DB18609F97E}"/>
              </a:ext>
            </a:extLst>
          </p:cNvPr>
          <p:cNvPicPr>
            <a:picLocks noChangeAspect="1"/>
          </p:cNvPicPr>
          <p:nvPr/>
        </p:nvPicPr>
        <p:blipFill>
          <a:blip r:embed="rId17">
            <a:extLst>
              <a:ext uri="{28A0092B-C50C-407E-A947-70E740481C1C}">
                <a14:useLocalDpi xmlns:a14="http://schemas.microsoft.com/office/drawing/2010/main" xmlns="" val="0"/>
              </a:ext>
            </a:extLst>
          </a:blip>
          <a:stretch>
            <a:fillRect/>
          </a:stretch>
        </p:blipFill>
        <p:spPr>
          <a:xfrm>
            <a:off x="15767050" y="7872279"/>
            <a:ext cx="3402247" cy="34022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3015"/>
            <a:ext cx="3035935" cy="3038475"/>
          </a:xfrm>
          <a:custGeom>
            <a:avLst/>
            <a:gdLst/>
            <a:ahLst/>
            <a:cxnLst/>
            <a:rect l="l" t="t" r="r" b="b"/>
            <a:pathLst>
              <a:path w="3035935" h="3038475">
                <a:moveTo>
                  <a:pt x="3035477" y="285"/>
                </a:moveTo>
                <a:lnTo>
                  <a:pt x="0" y="285"/>
                </a:lnTo>
                <a:lnTo>
                  <a:pt x="0" y="3038557"/>
                </a:lnTo>
                <a:lnTo>
                  <a:pt x="3035477" y="285"/>
                </a:lnTo>
                <a:close/>
              </a:path>
            </a:pathLst>
          </a:custGeom>
          <a:solidFill>
            <a:srgbClr val="E84E21"/>
          </a:solidFill>
        </p:spPr>
        <p:txBody>
          <a:bodyPr wrap="square" lIns="0" tIns="0" rIns="0" bIns="0" rtlCol="0"/>
          <a:lstStyle/>
          <a:p>
            <a:endParaRPr/>
          </a:p>
        </p:txBody>
      </p:sp>
      <p:sp>
        <p:nvSpPr>
          <p:cNvPr id="3" name="object 3"/>
          <p:cNvSpPr/>
          <p:nvPr/>
        </p:nvSpPr>
        <p:spPr>
          <a:xfrm>
            <a:off x="17068418" y="8275160"/>
            <a:ext cx="3035300" cy="3035935"/>
          </a:xfrm>
          <a:custGeom>
            <a:avLst/>
            <a:gdLst/>
            <a:ahLst/>
            <a:cxnLst/>
            <a:rect l="l" t="t" r="r" b="b"/>
            <a:pathLst>
              <a:path w="3035300" h="3035934">
                <a:moveTo>
                  <a:pt x="3034664" y="76"/>
                </a:moveTo>
                <a:lnTo>
                  <a:pt x="-431" y="3035529"/>
                </a:lnTo>
                <a:lnTo>
                  <a:pt x="3034664" y="3035529"/>
                </a:lnTo>
                <a:lnTo>
                  <a:pt x="3034664" y="76"/>
                </a:lnTo>
                <a:close/>
              </a:path>
            </a:pathLst>
          </a:custGeom>
          <a:solidFill>
            <a:srgbClr val="E84E21"/>
          </a:solidFill>
        </p:spPr>
        <p:txBody>
          <a:bodyPr wrap="square" lIns="0" tIns="0" rIns="0" bIns="0" rtlCol="0"/>
          <a:lstStyle/>
          <a:p>
            <a:endParaRPr/>
          </a:p>
        </p:txBody>
      </p:sp>
      <p:sp>
        <p:nvSpPr>
          <p:cNvPr id="4" name="object 4"/>
          <p:cNvSpPr txBox="1">
            <a:spLocks noGrp="1"/>
          </p:cNvSpPr>
          <p:nvPr>
            <p:ph type="title"/>
          </p:nvPr>
        </p:nvSpPr>
        <p:spPr>
          <a:xfrm>
            <a:off x="1265176" y="83005"/>
            <a:ext cx="18838924" cy="773930"/>
          </a:xfrm>
          <a:prstGeom prst="rect">
            <a:avLst/>
          </a:prstGeom>
        </p:spPr>
        <p:txBody>
          <a:bodyPr vert="horz" wrap="square" lIns="0" tIns="12065" rIns="0" bIns="0" rtlCol="0">
            <a:spAutoFit/>
          </a:bodyPr>
          <a:lstStyle/>
          <a:p>
            <a:pPr marL="12700">
              <a:lnSpc>
                <a:spcPct val="100000"/>
              </a:lnSpc>
              <a:spcBef>
                <a:spcPts val="95"/>
              </a:spcBef>
            </a:pPr>
            <a:r>
              <a:rPr lang="tt-RU" dirty="0" smtClean="0"/>
              <a:t>КУЭ</a:t>
            </a:r>
            <a:r>
              <a:rPr lang="ru-RU" dirty="0" smtClean="0"/>
              <a:t> СУБЪЕКТЛАРЫ ҺӘМ ҮЗМӘШГУЛЬЛӘР ӨЧЕН ЯРДӘМ ЧАРАЛАРЫ</a:t>
            </a:r>
            <a:endParaRPr spc="-50" dirty="0"/>
          </a:p>
        </p:txBody>
      </p:sp>
      <p:sp>
        <p:nvSpPr>
          <p:cNvPr id="5" name="object 5"/>
          <p:cNvSpPr/>
          <p:nvPr/>
        </p:nvSpPr>
        <p:spPr>
          <a:xfrm>
            <a:off x="1974850" y="1191871"/>
            <a:ext cx="15499715" cy="9653228"/>
          </a:xfrm>
          <a:custGeom>
            <a:avLst/>
            <a:gdLst/>
            <a:ahLst/>
            <a:cxnLst/>
            <a:rect l="l" t="t" r="r" b="b"/>
            <a:pathLst>
              <a:path w="13252450" h="8433435">
                <a:moveTo>
                  <a:pt x="13251520" y="231"/>
                </a:moveTo>
                <a:lnTo>
                  <a:pt x="1194699" y="231"/>
                </a:lnTo>
                <a:lnTo>
                  <a:pt x="-86" y="1391735"/>
                </a:lnTo>
                <a:lnTo>
                  <a:pt x="-86" y="8433402"/>
                </a:lnTo>
                <a:lnTo>
                  <a:pt x="12056734" y="8433402"/>
                </a:lnTo>
                <a:lnTo>
                  <a:pt x="13251520" y="7041949"/>
                </a:lnTo>
                <a:lnTo>
                  <a:pt x="13251520" y="231"/>
                </a:lnTo>
                <a:close/>
              </a:path>
            </a:pathLst>
          </a:custGeom>
          <a:solidFill>
            <a:srgbClr val="F0F0F0"/>
          </a:solidFill>
        </p:spPr>
        <p:txBody>
          <a:bodyPr wrap="square" lIns="0" tIns="0" rIns="0" bIns="0" rtlCol="0"/>
          <a:lstStyle/>
          <a:p>
            <a:endParaRPr/>
          </a:p>
        </p:txBody>
      </p:sp>
      <p:sp>
        <p:nvSpPr>
          <p:cNvPr id="6" name="object 6"/>
          <p:cNvSpPr txBox="1"/>
          <p:nvPr/>
        </p:nvSpPr>
        <p:spPr>
          <a:xfrm>
            <a:off x="3442717" y="1247096"/>
            <a:ext cx="715010" cy="842010"/>
          </a:xfrm>
          <a:prstGeom prst="rect">
            <a:avLst/>
          </a:prstGeom>
        </p:spPr>
        <p:txBody>
          <a:bodyPr vert="horz" wrap="square" lIns="0" tIns="13335" rIns="0" bIns="0" rtlCol="0">
            <a:spAutoFit/>
          </a:bodyPr>
          <a:lstStyle/>
          <a:p>
            <a:pPr marL="12700">
              <a:lnSpc>
                <a:spcPct val="100000"/>
              </a:lnSpc>
              <a:spcBef>
                <a:spcPts val="105"/>
              </a:spcBef>
            </a:pPr>
            <a:r>
              <a:rPr sz="5350" b="1" spc="-5" dirty="0">
                <a:solidFill>
                  <a:srgbClr val="E84E21"/>
                </a:solidFill>
                <a:latin typeface="Calibri"/>
                <a:cs typeface="Calibri"/>
              </a:rPr>
              <a:t>0</a:t>
            </a:r>
            <a:r>
              <a:rPr sz="5350" b="1" dirty="0">
                <a:solidFill>
                  <a:srgbClr val="E84E21"/>
                </a:solidFill>
                <a:latin typeface="Calibri"/>
                <a:cs typeface="Calibri"/>
              </a:rPr>
              <a:t>1</a:t>
            </a:r>
            <a:endParaRPr sz="5350" dirty="0">
              <a:latin typeface="Calibri"/>
              <a:cs typeface="Calibri"/>
            </a:endParaRPr>
          </a:p>
        </p:txBody>
      </p:sp>
      <p:sp>
        <p:nvSpPr>
          <p:cNvPr id="7" name="object 7"/>
          <p:cNvSpPr txBox="1"/>
          <p:nvPr/>
        </p:nvSpPr>
        <p:spPr>
          <a:xfrm>
            <a:off x="4516945" y="1478961"/>
            <a:ext cx="6613525" cy="391160"/>
          </a:xfrm>
          <a:prstGeom prst="rect">
            <a:avLst/>
          </a:prstGeom>
        </p:spPr>
        <p:txBody>
          <a:bodyPr vert="horz" wrap="square" lIns="0" tIns="12700" rIns="0" bIns="0" rtlCol="0">
            <a:spAutoFit/>
          </a:bodyPr>
          <a:lstStyle/>
          <a:p>
            <a:pPr marL="12700">
              <a:lnSpc>
                <a:spcPct val="100000"/>
              </a:lnSpc>
              <a:spcBef>
                <a:spcPts val="100"/>
              </a:spcBef>
            </a:pPr>
            <a:r>
              <a:rPr lang="ru-RU" sz="2400" b="1" spc="-5" dirty="0" err="1" smtClean="0">
                <a:cs typeface="Calibri"/>
              </a:rPr>
              <a:t>«Үзмәшгульләр  </a:t>
            </a:r>
            <a:r>
              <a:rPr lang="ru-RU" sz="2400" b="1" spc="-5" dirty="0" smtClean="0">
                <a:cs typeface="Calibri"/>
              </a:rPr>
              <a:t>2022»  </a:t>
            </a:r>
            <a:r>
              <a:rPr lang="ru-RU" sz="2400" b="1" spc="-5" dirty="0" err="1" smtClean="0">
                <a:cs typeface="Calibri"/>
              </a:rPr>
              <a:t>микрофинанс</a:t>
            </a:r>
            <a:r>
              <a:rPr lang="ru-RU" sz="2400" b="1" spc="-5" dirty="0" smtClean="0">
                <a:cs typeface="Calibri"/>
              </a:rPr>
              <a:t> продукты </a:t>
            </a:r>
            <a:endParaRPr sz="2400" dirty="0">
              <a:latin typeface="Calibri"/>
              <a:cs typeface="Calibri"/>
            </a:endParaRPr>
          </a:p>
        </p:txBody>
      </p:sp>
      <p:sp>
        <p:nvSpPr>
          <p:cNvPr id="8" name="object 8"/>
          <p:cNvSpPr txBox="1"/>
          <p:nvPr/>
        </p:nvSpPr>
        <p:spPr>
          <a:xfrm>
            <a:off x="1294604" y="4269326"/>
            <a:ext cx="88265" cy="322580"/>
          </a:xfrm>
          <a:prstGeom prst="rect">
            <a:avLst/>
          </a:prstGeom>
        </p:spPr>
        <p:txBody>
          <a:bodyPr vert="horz" wrap="square" lIns="0" tIns="12065" rIns="0" bIns="0" rtlCol="0">
            <a:spAutoFit/>
          </a:bodyPr>
          <a:lstStyle/>
          <a:p>
            <a:pPr marL="12700">
              <a:lnSpc>
                <a:spcPct val="100000"/>
              </a:lnSpc>
              <a:spcBef>
                <a:spcPts val="95"/>
              </a:spcBef>
            </a:pPr>
            <a:r>
              <a:rPr sz="1950" spc="-5" dirty="0">
                <a:solidFill>
                  <a:srgbClr val="1D1D1B"/>
                </a:solidFill>
                <a:latin typeface="Calibri"/>
                <a:cs typeface="Calibri"/>
              </a:rPr>
              <a:t>.</a:t>
            </a:r>
            <a:endParaRPr sz="1950">
              <a:latin typeface="Calibri"/>
              <a:cs typeface="Calibri"/>
            </a:endParaRPr>
          </a:p>
        </p:txBody>
      </p:sp>
      <p:sp>
        <p:nvSpPr>
          <p:cNvPr id="10" name="object 7">
            <a:extLst>
              <a:ext uri="{FF2B5EF4-FFF2-40B4-BE49-F238E27FC236}">
                <a16:creationId xmlns:a16="http://schemas.microsoft.com/office/drawing/2014/main" xmlns="" id="{44FE66CE-0F10-4525-98E4-F6C3B71625AB}"/>
              </a:ext>
            </a:extLst>
          </p:cNvPr>
          <p:cNvSpPr txBox="1"/>
          <p:nvPr/>
        </p:nvSpPr>
        <p:spPr>
          <a:xfrm>
            <a:off x="274875" y="10767515"/>
            <a:ext cx="1377950" cy="322580"/>
          </a:xfrm>
          <a:prstGeom prst="rect">
            <a:avLst/>
          </a:prstGeom>
        </p:spPr>
        <p:txBody>
          <a:bodyPr vert="horz" wrap="square" lIns="0" tIns="12065" rIns="0" bIns="0" rtlCol="0">
            <a:spAutoFit/>
          </a:bodyPr>
          <a:lstStyle/>
          <a:p>
            <a:pPr marL="12700">
              <a:lnSpc>
                <a:spcPct val="100000"/>
              </a:lnSpc>
              <a:spcBef>
                <a:spcPts val="95"/>
              </a:spcBef>
            </a:pPr>
            <a:r>
              <a:rPr sz="1950" spc="-65" dirty="0">
                <a:solidFill>
                  <a:srgbClr val="672D17"/>
                </a:solidFill>
                <a:latin typeface="Calibri"/>
                <a:cs typeface="Calibri"/>
              </a:rPr>
              <a:t>ФАСТТРЕК.РФ</a:t>
            </a:r>
            <a:endParaRPr sz="1950" dirty="0">
              <a:latin typeface="Calibri"/>
              <a:cs typeface="Calibri"/>
            </a:endParaRPr>
          </a:p>
        </p:txBody>
      </p:sp>
      <p:graphicFrame>
        <p:nvGraphicFramePr>
          <p:cNvPr id="11" name="object 9"/>
          <p:cNvGraphicFramePr>
            <a:graphicFrameLocks noGrp="1"/>
          </p:cNvGraphicFramePr>
          <p:nvPr>
            <p:extLst>
              <p:ext uri="{D42A27DB-BD31-4B8C-83A1-F6EECF244321}">
                <p14:modId xmlns:p14="http://schemas.microsoft.com/office/powerpoint/2010/main" xmlns="" val="343897305"/>
              </p:ext>
            </p:extLst>
          </p:nvPr>
        </p:nvGraphicFramePr>
        <p:xfrm>
          <a:off x="2622498" y="2446315"/>
          <a:ext cx="13868400" cy="7798349"/>
        </p:xfrm>
        <a:graphic>
          <a:graphicData uri="http://schemas.openxmlformats.org/drawingml/2006/table">
            <a:tbl>
              <a:tblPr firstRow="1" bandRow="1">
                <a:tableStyleId>{2D5ABB26-0587-4C30-8999-92F81FD0307C}</a:tableStyleId>
              </a:tblPr>
              <a:tblGrid>
                <a:gridCol w="3671298">
                  <a:extLst>
                    <a:ext uri="{9D8B030D-6E8A-4147-A177-3AD203B41FA5}">
                      <a16:colId xmlns:a16="http://schemas.microsoft.com/office/drawing/2014/main" xmlns="" val="20000"/>
                    </a:ext>
                  </a:extLst>
                </a:gridCol>
                <a:gridCol w="10197102">
                  <a:extLst>
                    <a:ext uri="{9D8B030D-6E8A-4147-A177-3AD203B41FA5}">
                      <a16:colId xmlns:a16="http://schemas.microsoft.com/office/drawing/2014/main" xmlns="" val="20001"/>
                    </a:ext>
                  </a:extLst>
                </a:gridCol>
              </a:tblGrid>
              <a:tr h="2402572">
                <a:tc>
                  <a:txBody>
                    <a:bodyPr/>
                    <a:lstStyle/>
                    <a:p>
                      <a:pPr>
                        <a:lnSpc>
                          <a:spcPct val="100000"/>
                        </a:lnSpc>
                        <a:spcBef>
                          <a:spcPts val="0"/>
                        </a:spcBef>
                      </a:pPr>
                      <a:endParaRPr sz="2400" dirty="0">
                        <a:latin typeface="Times New Roman"/>
                        <a:cs typeface="Times New Roman"/>
                      </a:endParaRPr>
                    </a:p>
                    <a:p>
                      <a:pPr>
                        <a:lnSpc>
                          <a:spcPct val="100000"/>
                        </a:lnSpc>
                        <a:spcBef>
                          <a:spcPts val="0"/>
                        </a:spcBef>
                      </a:pPr>
                      <a:endParaRPr sz="2950" dirty="0">
                        <a:latin typeface="Times New Roman"/>
                        <a:cs typeface="Times New Roman"/>
                      </a:endParaRPr>
                    </a:p>
                    <a:p>
                      <a:pPr marL="55244">
                        <a:lnSpc>
                          <a:spcPct val="100000"/>
                        </a:lnSpc>
                        <a:spcBef>
                          <a:spcPts val="0"/>
                        </a:spcBef>
                      </a:pPr>
                      <a:r>
                        <a:rPr lang="tt-RU" sz="2400" b="1" spc="-5" dirty="0" smtClean="0">
                          <a:latin typeface="Calibri"/>
                          <a:cs typeface="Calibri"/>
                        </a:rPr>
                        <a:t>Кемнәр</a:t>
                      </a:r>
                      <a:r>
                        <a:rPr lang="tt-RU" sz="2400" b="1" spc="-5" baseline="0" dirty="0" smtClean="0">
                          <a:latin typeface="Calibri"/>
                          <a:cs typeface="Calibri"/>
                        </a:rPr>
                        <a:t> өчен</a:t>
                      </a:r>
                      <a:r>
                        <a:rPr sz="2400" b="1" spc="-5" smtClean="0">
                          <a:latin typeface="Calibri"/>
                          <a:cs typeface="Calibri"/>
                        </a:rPr>
                        <a:t>?</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a:lnSpc>
                          <a:spcPct val="100000"/>
                        </a:lnSpc>
                        <a:spcBef>
                          <a:spcPts val="0"/>
                        </a:spcBef>
                      </a:pPr>
                      <a:endParaRPr sz="2250">
                        <a:latin typeface="Times New Roman"/>
                        <a:cs typeface="Times New Roman"/>
                      </a:endParaRPr>
                    </a:p>
                    <a:p>
                      <a:pPr marL="55244" marR="34925" algn="just">
                        <a:lnSpc>
                          <a:spcPct val="100000"/>
                        </a:lnSpc>
                        <a:spcBef>
                          <a:spcPts val="0"/>
                        </a:spcBef>
                      </a:pPr>
                      <a:r>
                        <a:rPr lang="ru-RU" sz="2400" spc="-5" dirty="0" smtClean="0">
                          <a:latin typeface="+mn-lt"/>
                          <a:cs typeface="Calibri"/>
                        </a:rPr>
                        <a:t>Татарстан </a:t>
                      </a:r>
                      <a:r>
                        <a:rPr lang="ru-RU" sz="2400" spc="-5" dirty="0" err="1" smtClean="0">
                          <a:latin typeface="+mn-lt"/>
                          <a:cs typeface="Calibri"/>
                        </a:rPr>
                        <a:t>Республикасы</a:t>
                      </a:r>
                      <a:r>
                        <a:rPr lang="ru-RU" sz="2400" spc="-5" dirty="0" smtClean="0">
                          <a:latin typeface="+mn-lt"/>
                          <a:cs typeface="Calibri"/>
                        </a:rPr>
                        <a:t> </a:t>
                      </a:r>
                      <a:r>
                        <a:rPr lang="ru-RU" sz="2400" spc="-5" dirty="0" err="1" smtClean="0">
                          <a:latin typeface="+mn-lt"/>
                          <a:cs typeface="Calibri"/>
                        </a:rPr>
                        <a:t>территориясендә теркәлгән һәм үз эшчәнлекләрен гамәлгә ашыручы</a:t>
                      </a:r>
                      <a:r>
                        <a:rPr lang="ru-RU" sz="2400" spc="-5" dirty="0" smtClean="0">
                          <a:latin typeface="+mn-lt"/>
                          <a:cs typeface="Calibri"/>
                        </a:rPr>
                        <a:t> </a:t>
                      </a:r>
                      <a:r>
                        <a:rPr lang="ru-RU" sz="2400" spc="-5" dirty="0" err="1" smtClean="0">
                          <a:latin typeface="+mn-lt"/>
                          <a:cs typeface="Calibri"/>
                        </a:rPr>
                        <a:t>һәм шәхси эшкуар</a:t>
                      </a:r>
                      <a:r>
                        <a:rPr lang="ru-RU" sz="2400" spc="-5" dirty="0" smtClean="0">
                          <a:latin typeface="+mn-lt"/>
                          <a:cs typeface="Calibri"/>
                        </a:rPr>
                        <a:t> </a:t>
                      </a:r>
                      <a:r>
                        <a:rPr lang="ru-RU" sz="2400" spc="-5" dirty="0" err="1" smtClean="0">
                          <a:latin typeface="+mn-lt"/>
                          <a:cs typeface="Calibri"/>
                        </a:rPr>
                        <a:t>булмаган</a:t>
                      </a:r>
                      <a:r>
                        <a:rPr lang="ru-RU" sz="2400" spc="-5" dirty="0" smtClean="0">
                          <a:latin typeface="+mn-lt"/>
                          <a:cs typeface="Calibri"/>
                        </a:rPr>
                        <a:t> </a:t>
                      </a:r>
                      <a:r>
                        <a:rPr lang="ru-RU" sz="2400" spc="-5" dirty="0" err="1" smtClean="0">
                          <a:latin typeface="+mn-lt"/>
                          <a:cs typeface="Calibri"/>
                        </a:rPr>
                        <a:t>үзмәшгуль гражданнар</a:t>
                      </a:r>
                      <a:r>
                        <a:rPr lang="ru-RU" sz="2400" spc="-5" dirty="0" smtClean="0">
                          <a:latin typeface="+mn-lt"/>
                          <a:cs typeface="Calibri"/>
                        </a:rPr>
                        <a:t> </a:t>
                      </a:r>
                      <a:r>
                        <a:rPr lang="ru-RU" sz="2400" spc="-5" dirty="0" err="1" smtClean="0">
                          <a:latin typeface="+mn-lt"/>
                          <a:cs typeface="Calibri"/>
                        </a:rPr>
                        <a:t>өчен</a:t>
                      </a:r>
                      <a:endParaRPr lang="ru-RU" sz="2400" dirty="0">
                        <a:latin typeface="+mn-lt"/>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0"/>
                  </a:ext>
                </a:extLst>
              </a:tr>
              <a:tr h="1270316">
                <a:tc>
                  <a:txBody>
                    <a:bodyPr/>
                    <a:lstStyle/>
                    <a:p>
                      <a:pPr>
                        <a:lnSpc>
                          <a:spcPct val="100000"/>
                        </a:lnSpc>
                        <a:spcBef>
                          <a:spcPts val="0"/>
                        </a:spcBef>
                      </a:pPr>
                      <a:endParaRPr sz="3400" dirty="0">
                        <a:latin typeface="Times New Roman"/>
                        <a:cs typeface="Times New Roman"/>
                      </a:endParaRPr>
                    </a:p>
                    <a:p>
                      <a:pPr marL="55244">
                        <a:lnSpc>
                          <a:spcPct val="100000"/>
                        </a:lnSpc>
                        <a:spcBef>
                          <a:spcPts val="0"/>
                        </a:spcBef>
                      </a:pPr>
                      <a:r>
                        <a:rPr lang="tt-RU" sz="2400" b="1" spc="-5" dirty="0" smtClean="0">
                          <a:latin typeface="Calibri"/>
                          <a:cs typeface="Calibri"/>
                        </a:rPr>
                        <a:t>Инди максатларга</a:t>
                      </a:r>
                      <a:r>
                        <a:rPr sz="2400" b="1" spc="-5" smtClean="0">
                          <a:latin typeface="Calibri"/>
                          <a:cs typeface="Calibri"/>
                        </a:rPr>
                        <a:t>?</a:t>
                      </a:r>
                      <a:endParaRPr sz="2400" dirty="0">
                        <a:latin typeface="Calibri"/>
                        <a:cs typeface="Calibri"/>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55244" marR="36830" algn="just">
                        <a:lnSpc>
                          <a:spcPct val="100000"/>
                        </a:lnSpc>
                        <a:spcBef>
                          <a:spcPts val="0"/>
                        </a:spcBef>
                      </a:pPr>
                      <a:r>
                        <a:rPr lang="tt-RU" sz="2400" b="0" dirty="0" smtClean="0">
                          <a:solidFill>
                            <a:schemeClr val="tx1"/>
                          </a:solidFill>
                          <a:latin typeface="+mn-lt"/>
                          <a:ea typeface="+mn-ea"/>
                          <a:cs typeface="+mn-cs"/>
                        </a:rPr>
                        <a:t>Заемчының</a:t>
                      </a:r>
                      <a:r>
                        <a:rPr lang="tt-RU" sz="2400" b="0" dirty="0" smtClean="0">
                          <a:solidFill>
                            <a:srgbClr val="FF0000"/>
                          </a:solidFill>
                          <a:latin typeface="+mn-lt"/>
                          <a:ea typeface="+mn-ea"/>
                          <a:cs typeface="+mn-cs"/>
                        </a:rPr>
                        <a:t> </a:t>
                      </a:r>
                      <a:r>
                        <a:rPr lang="tt-RU" sz="2400" b="0" dirty="0" smtClean="0">
                          <a:solidFill>
                            <a:schemeClr val="tx1"/>
                          </a:solidFill>
                          <a:latin typeface="+mn-lt"/>
                          <a:ea typeface="+mn-ea"/>
                          <a:cs typeface="+mn-cs"/>
                        </a:rPr>
                        <a:t>керемнәренә һөнәри  керемгә салым салына торган эшчәнлеген башкару өчен кирәкле заемчы нигезләгән теләсә нинди чыгымнар</a:t>
                      </a:r>
                      <a:endParaRPr lang="tt-RU" sz="3200" b="0" dirty="0">
                        <a:latin typeface="+mn-lt"/>
                        <a:cs typeface="Calibri"/>
                      </a:endParaRPr>
                    </a:p>
                  </a:txBody>
                  <a:tcPr marL="0" marR="0" marT="4318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C59261"/>
                    </a:solidFill>
                  </a:tcPr>
                </a:tc>
                <a:extLst>
                  <a:ext uri="{0D108BD9-81ED-4DB2-BD59-A6C34878D82A}">
                    <a16:rowId xmlns:a16="http://schemas.microsoft.com/office/drawing/2014/main" xmlns="" val="10001"/>
                  </a:ext>
                </a:extLst>
              </a:tr>
              <a:tr h="533888">
                <a:tc>
                  <a:txBody>
                    <a:bodyPr/>
                    <a:lstStyle/>
                    <a:p>
                      <a:pPr marL="55244">
                        <a:lnSpc>
                          <a:spcPct val="100000"/>
                        </a:lnSpc>
                        <a:spcBef>
                          <a:spcPts val="0"/>
                        </a:spcBef>
                      </a:pPr>
                      <a:r>
                        <a:rPr lang="tt-RU" sz="2400" b="1" spc="-5" dirty="0" smtClean="0">
                          <a:latin typeface="Calibri"/>
                          <a:cs typeface="Calibri"/>
                        </a:rPr>
                        <a:t>М</a:t>
                      </a:r>
                      <a:r>
                        <a:rPr sz="2400" b="1" spc="-5" smtClean="0">
                          <a:latin typeface="Calibri"/>
                          <a:cs typeface="Calibri"/>
                        </a:rPr>
                        <a:t>икроза</a:t>
                      </a:r>
                      <a:r>
                        <a:rPr lang="tt-RU" sz="2400" b="1" spc="-5" dirty="0" smtClean="0">
                          <a:latin typeface="Calibri"/>
                          <a:cs typeface="Calibri"/>
                        </a:rPr>
                        <a:t>ем суммасы</a:t>
                      </a:r>
                      <a:endParaRPr sz="2400">
                        <a:latin typeface="Calibri"/>
                        <a:cs typeface="Calibri"/>
                      </a:endParaRPr>
                    </a:p>
                  </a:txBody>
                  <a:tcPr marL="0" marR="0" marT="63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C59261"/>
                    </a:solidFill>
                  </a:tcPr>
                </a:tc>
                <a:tc>
                  <a:txBody>
                    <a:bodyPr/>
                    <a:lstStyle/>
                    <a:p>
                      <a:pPr marL="55244">
                        <a:lnSpc>
                          <a:spcPct val="100000"/>
                        </a:lnSpc>
                        <a:spcBef>
                          <a:spcPts val="0"/>
                        </a:spcBef>
                      </a:pPr>
                      <a:r>
                        <a:rPr sz="2400" spc="5" smtClean="0">
                          <a:latin typeface="Calibri"/>
                          <a:cs typeface="Calibri"/>
                        </a:rPr>
                        <a:t>50</a:t>
                      </a:r>
                      <a:r>
                        <a:rPr sz="2400" spc="-70" smtClean="0">
                          <a:latin typeface="Calibri"/>
                          <a:cs typeface="Calibri"/>
                        </a:rPr>
                        <a:t> </a:t>
                      </a:r>
                      <a:r>
                        <a:rPr sz="2400">
                          <a:latin typeface="Calibri"/>
                          <a:cs typeface="Calibri"/>
                        </a:rPr>
                        <a:t>000</a:t>
                      </a:r>
                      <a:r>
                        <a:rPr sz="2400" spc="-60">
                          <a:latin typeface="Calibri"/>
                          <a:cs typeface="Calibri"/>
                        </a:rPr>
                        <a:t> </a:t>
                      </a:r>
                      <a:r>
                        <a:rPr lang="tt-RU" sz="2400" dirty="0" smtClean="0">
                          <a:latin typeface="Calibri"/>
                          <a:cs typeface="Calibri"/>
                        </a:rPr>
                        <a:t>нән</a:t>
                      </a:r>
                      <a:r>
                        <a:rPr sz="2400" spc="-70" smtClean="0">
                          <a:latin typeface="Calibri"/>
                          <a:cs typeface="Calibri"/>
                        </a:rPr>
                        <a:t> </a:t>
                      </a:r>
                      <a:r>
                        <a:rPr sz="2400" dirty="0">
                          <a:latin typeface="Calibri"/>
                          <a:cs typeface="Calibri"/>
                        </a:rPr>
                        <a:t>500</a:t>
                      </a:r>
                      <a:r>
                        <a:rPr sz="2400" spc="-60" dirty="0">
                          <a:latin typeface="Calibri"/>
                          <a:cs typeface="Calibri"/>
                        </a:rPr>
                        <a:t> </a:t>
                      </a:r>
                      <a:r>
                        <a:rPr sz="2400">
                          <a:latin typeface="Calibri"/>
                          <a:cs typeface="Calibri"/>
                        </a:rPr>
                        <a:t>000</a:t>
                      </a:r>
                      <a:r>
                        <a:rPr sz="2400" spc="-90">
                          <a:latin typeface="Calibri"/>
                          <a:cs typeface="Calibri"/>
                        </a:rPr>
                        <a:t> </a:t>
                      </a:r>
                      <a:r>
                        <a:rPr lang="tt-RU" sz="2400" spc="-5" dirty="0" smtClean="0">
                          <a:latin typeface="Calibri"/>
                          <a:cs typeface="Calibri"/>
                        </a:rPr>
                        <a:t>сумга кадәр</a:t>
                      </a:r>
                      <a:endParaRPr sz="2400" dirty="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2"/>
                  </a:ext>
                </a:extLst>
              </a:tr>
              <a:tr h="465865">
                <a:tc>
                  <a:txBody>
                    <a:bodyPr/>
                    <a:lstStyle/>
                    <a:p>
                      <a:pPr marL="55244">
                        <a:lnSpc>
                          <a:spcPct val="100000"/>
                        </a:lnSpc>
                        <a:spcBef>
                          <a:spcPts val="0"/>
                        </a:spcBef>
                      </a:pPr>
                      <a:r>
                        <a:rPr lang="tt-RU" sz="2400" b="1" spc="-5" dirty="0" smtClean="0">
                          <a:latin typeface="Calibri"/>
                          <a:cs typeface="Calibri"/>
                        </a:rPr>
                        <a:t>М</a:t>
                      </a:r>
                      <a:r>
                        <a:rPr sz="2400" b="1" spc="-5" smtClean="0">
                          <a:latin typeface="Calibri"/>
                          <a:cs typeface="Calibri"/>
                        </a:rPr>
                        <a:t>икроза</a:t>
                      </a:r>
                      <a:r>
                        <a:rPr lang="tt-RU" sz="2400" b="1" spc="-5" dirty="0" smtClean="0">
                          <a:latin typeface="Calibri"/>
                          <a:cs typeface="Calibri"/>
                        </a:rPr>
                        <a:t>ем вакыты</a:t>
                      </a:r>
                      <a:endParaRPr sz="2400">
                        <a:latin typeface="Calibri"/>
                        <a:cs typeface="Calibri"/>
                      </a:endParaRP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solidFill>
                      <a:srgbClr val="C59261"/>
                    </a:solidFill>
                  </a:tcPr>
                </a:tc>
                <a:tc>
                  <a:txBody>
                    <a:bodyPr/>
                    <a:lstStyle/>
                    <a:p>
                      <a:pPr marL="55244">
                        <a:lnSpc>
                          <a:spcPct val="100000"/>
                        </a:lnSpc>
                        <a:spcBef>
                          <a:spcPts val="0"/>
                        </a:spcBef>
                      </a:pPr>
                      <a:r>
                        <a:rPr sz="2400" smtClean="0">
                          <a:latin typeface="Calibri"/>
                          <a:cs typeface="Calibri"/>
                        </a:rPr>
                        <a:t>3</a:t>
                      </a:r>
                      <a:r>
                        <a:rPr sz="2400" spc="-45" smtClean="0">
                          <a:latin typeface="Calibri"/>
                          <a:cs typeface="Calibri"/>
                        </a:rPr>
                        <a:t> </a:t>
                      </a:r>
                      <a:r>
                        <a:rPr lang="tt-RU" sz="2400" dirty="0" smtClean="0">
                          <a:latin typeface="Calibri"/>
                          <a:cs typeface="Calibri"/>
                        </a:rPr>
                        <a:t>айдан</a:t>
                      </a:r>
                      <a:r>
                        <a:rPr sz="2400" spc="-70" smtClean="0">
                          <a:latin typeface="Calibri"/>
                          <a:cs typeface="Calibri"/>
                        </a:rPr>
                        <a:t> </a:t>
                      </a:r>
                      <a:r>
                        <a:rPr sz="2400">
                          <a:latin typeface="Calibri"/>
                          <a:cs typeface="Calibri"/>
                        </a:rPr>
                        <a:t>24</a:t>
                      </a:r>
                      <a:r>
                        <a:rPr sz="2400" spc="-70">
                          <a:latin typeface="Calibri"/>
                          <a:cs typeface="Calibri"/>
                        </a:rPr>
                        <a:t> </a:t>
                      </a:r>
                      <a:r>
                        <a:rPr lang="tt-RU" sz="2400" spc="-5" dirty="0" smtClean="0">
                          <a:latin typeface="Calibri"/>
                          <a:cs typeface="Calibri"/>
                        </a:rPr>
                        <a:t>айга кадәр</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3"/>
                  </a:ext>
                </a:extLst>
              </a:tr>
              <a:tr h="465865">
                <a:tc>
                  <a:txBody>
                    <a:bodyPr/>
                    <a:lstStyle/>
                    <a:p>
                      <a:pPr marL="55244">
                        <a:lnSpc>
                          <a:spcPct val="100000"/>
                        </a:lnSpc>
                        <a:spcBef>
                          <a:spcPts val="0"/>
                        </a:spcBef>
                      </a:pPr>
                      <a:r>
                        <a:rPr lang="tt-RU" sz="2400" b="1" dirty="0" smtClean="0">
                          <a:solidFill>
                            <a:schemeClr val="tx1"/>
                          </a:solidFill>
                          <a:latin typeface="+mn-lt"/>
                          <a:ea typeface="+mn-ea"/>
                          <a:cs typeface="+mn-cs"/>
                        </a:rPr>
                        <a:t>Гаризалар кабул итү вакыты</a:t>
                      </a:r>
                      <a:endParaRPr sz="3200">
                        <a:latin typeface="Calibri"/>
                        <a:cs typeface="Calibri"/>
                      </a:endParaRP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C59261"/>
                    </a:solidFill>
                  </a:tcPr>
                </a:tc>
                <a:tc>
                  <a:txBody>
                    <a:bodyPr/>
                    <a:lstStyle/>
                    <a:p>
                      <a:pPr marL="55244">
                        <a:lnSpc>
                          <a:spcPct val="100000"/>
                        </a:lnSpc>
                        <a:spcBef>
                          <a:spcPts val="0"/>
                        </a:spcBef>
                      </a:pPr>
                      <a:r>
                        <a:rPr lang="ru-RU" sz="2400" b="0" dirty="0" smtClean="0">
                          <a:solidFill>
                            <a:schemeClr val="tx1"/>
                          </a:solidFill>
                          <a:latin typeface="+mn-lt"/>
                          <a:ea typeface="+mn-ea"/>
                          <a:cs typeface="+mn-cs"/>
                        </a:rPr>
                        <a:t>2022 </a:t>
                      </a:r>
                      <a:r>
                        <a:rPr lang="tt-RU" sz="2400" b="0" dirty="0" smtClean="0">
                          <a:solidFill>
                            <a:schemeClr val="tx1"/>
                          </a:solidFill>
                          <a:latin typeface="+mn-lt"/>
                          <a:ea typeface="+mn-ea"/>
                          <a:cs typeface="+mn-cs"/>
                        </a:rPr>
                        <a:t>елның 01 октябренә</a:t>
                      </a:r>
                      <a:r>
                        <a:rPr lang="tt-RU" sz="2400" b="0" baseline="0" dirty="0" smtClean="0">
                          <a:solidFill>
                            <a:schemeClr val="tx1"/>
                          </a:solidFill>
                          <a:latin typeface="+mn-lt"/>
                          <a:ea typeface="+mn-ea"/>
                          <a:cs typeface="+mn-cs"/>
                        </a:rPr>
                        <a:t> кадәр</a:t>
                      </a:r>
                      <a:endParaRPr sz="3200" b="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4"/>
                  </a:ext>
                </a:extLst>
              </a:tr>
              <a:tr h="953404">
                <a:tc>
                  <a:txBody>
                    <a:bodyPr/>
                    <a:lstStyle/>
                    <a:p>
                      <a:pPr marL="55244">
                        <a:lnSpc>
                          <a:spcPct val="100000"/>
                        </a:lnSpc>
                        <a:spcBef>
                          <a:spcPts val="0"/>
                        </a:spcBef>
                      </a:pPr>
                      <a:r>
                        <a:rPr sz="2400" b="1" smtClean="0">
                          <a:latin typeface="Calibri"/>
                          <a:cs typeface="Calibri"/>
                        </a:rPr>
                        <a:t>Процент</a:t>
                      </a:r>
                      <a:r>
                        <a:rPr sz="2400" b="1" spc="-80" smtClean="0">
                          <a:latin typeface="Calibri"/>
                          <a:cs typeface="Calibri"/>
                        </a:rPr>
                        <a:t> </a:t>
                      </a:r>
                      <a:r>
                        <a:rPr sz="2400" b="1" spc="-10" smtClean="0">
                          <a:latin typeface="Calibri"/>
                          <a:cs typeface="Calibri"/>
                        </a:rPr>
                        <a:t>ставка</a:t>
                      </a:r>
                      <a:r>
                        <a:rPr lang="tt-RU" sz="2400" b="1" spc="-10" dirty="0" smtClean="0">
                          <a:latin typeface="Calibri"/>
                          <a:cs typeface="Calibri"/>
                        </a:rPr>
                        <a:t>сы</a:t>
                      </a:r>
                      <a:endParaRPr sz="2400">
                        <a:latin typeface="Calibri"/>
                        <a:cs typeface="Calibri"/>
                      </a:endParaRPr>
                    </a:p>
                    <a:p>
                      <a:pPr marL="55244">
                        <a:lnSpc>
                          <a:spcPct val="100000"/>
                        </a:lnSpc>
                        <a:spcBef>
                          <a:spcPts val="0"/>
                        </a:spcBef>
                      </a:pPr>
                      <a:r>
                        <a:rPr sz="2400" b="1" spc="-5" smtClean="0">
                          <a:latin typeface="Calibri"/>
                          <a:cs typeface="Calibri"/>
                        </a:rPr>
                        <a:t>(</a:t>
                      </a:r>
                      <a:r>
                        <a:rPr lang="tt-RU" sz="2400" b="1" spc="-5" dirty="0" smtClean="0">
                          <a:latin typeface="Calibri"/>
                          <a:cs typeface="Calibri"/>
                        </a:rPr>
                        <a:t>еллык</a:t>
                      </a:r>
                      <a:r>
                        <a:rPr sz="2400" b="1" spc="-5" smtClean="0">
                          <a:latin typeface="Calibri"/>
                          <a:cs typeface="Calibri"/>
                        </a:rPr>
                        <a:t>)</a:t>
                      </a:r>
                      <a:endParaRPr sz="2400">
                        <a:latin typeface="Calibri"/>
                        <a:cs typeface="Calibri"/>
                      </a:endParaRP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C59261"/>
                    </a:solidFill>
                  </a:tcPr>
                </a:tc>
                <a:tc>
                  <a:txBody>
                    <a:bodyPr/>
                    <a:lstStyle/>
                    <a:p>
                      <a:pPr marL="55244">
                        <a:lnSpc>
                          <a:spcPct val="100000"/>
                        </a:lnSpc>
                        <a:spcBef>
                          <a:spcPts val="0"/>
                        </a:spcBef>
                      </a:pPr>
                      <a:r>
                        <a:rPr lang="tt-RU" sz="2400" dirty="0" smtClean="0">
                          <a:latin typeface="Calibri"/>
                          <a:cs typeface="Calibri"/>
                        </a:rPr>
                        <a:t>еллык </a:t>
                      </a:r>
                      <a:r>
                        <a:rPr sz="2400" smtClean="0">
                          <a:latin typeface="Calibri"/>
                          <a:cs typeface="Calibri"/>
                        </a:rPr>
                        <a:t>-</a:t>
                      </a:r>
                      <a:r>
                        <a:rPr sz="2400" spc="-55" smtClean="0">
                          <a:latin typeface="Calibri"/>
                          <a:cs typeface="Calibri"/>
                        </a:rPr>
                        <a:t> </a:t>
                      </a:r>
                      <a:r>
                        <a:rPr sz="2400">
                          <a:latin typeface="Calibri"/>
                          <a:cs typeface="Calibri"/>
                        </a:rPr>
                        <a:t>5,5</a:t>
                      </a:r>
                      <a:r>
                        <a:rPr sz="2400" spc="-85">
                          <a:latin typeface="Calibri"/>
                          <a:cs typeface="Calibri"/>
                        </a:rPr>
                        <a:t> </a:t>
                      </a:r>
                      <a:r>
                        <a:rPr sz="2400" smtClean="0">
                          <a:latin typeface="Calibri"/>
                          <a:cs typeface="Calibri"/>
                        </a:rPr>
                        <a:t>%</a:t>
                      </a:r>
                      <a:endParaRPr sz="2400" dirty="0">
                        <a:latin typeface="Calibri"/>
                        <a:cs typeface="Calibri"/>
                      </a:endParaRPr>
                    </a:p>
                  </a:txBody>
                  <a:tcPr marL="0" marR="0" marT="17018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5"/>
                  </a:ext>
                </a:extLst>
              </a:tr>
              <a:tr h="1440784">
                <a:tc>
                  <a:txBody>
                    <a:bodyPr/>
                    <a:lstStyle/>
                    <a:p>
                      <a:pPr>
                        <a:lnSpc>
                          <a:spcPct val="100000"/>
                        </a:lnSpc>
                        <a:spcBef>
                          <a:spcPts val="0"/>
                        </a:spcBef>
                      </a:pPr>
                      <a:endParaRPr sz="2600">
                        <a:latin typeface="Times New Roman"/>
                        <a:cs typeface="Times New Roman"/>
                      </a:endParaRPr>
                    </a:p>
                    <a:p>
                      <a:pPr marL="55244">
                        <a:lnSpc>
                          <a:spcPct val="100000"/>
                        </a:lnSpc>
                        <a:spcBef>
                          <a:spcPts val="0"/>
                        </a:spcBef>
                      </a:pPr>
                      <a:r>
                        <a:rPr lang="tt-RU" sz="2400" b="1" spc="-5" dirty="0" smtClean="0">
                          <a:latin typeface="Calibri"/>
                          <a:cs typeface="Calibri"/>
                        </a:rPr>
                        <a:t>Тәэмин итү</a:t>
                      </a:r>
                      <a:endParaRPr sz="2400">
                        <a:latin typeface="Calibri"/>
                        <a:cs typeface="Calibri"/>
                      </a:endParaRPr>
                    </a:p>
                  </a:txBody>
                  <a:tcPr marL="0" marR="0" marT="254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C59261"/>
                    </a:solidFill>
                  </a:tcPr>
                </a:tc>
                <a:tc>
                  <a:txBody>
                    <a:bodyPr/>
                    <a:lstStyle/>
                    <a:p>
                      <a:pPr marL="55244">
                        <a:lnSpc>
                          <a:spcPct val="100000"/>
                        </a:lnSpc>
                        <a:spcBef>
                          <a:spcPts val="0"/>
                        </a:spcBef>
                        <a:tabLst>
                          <a:tab pos="1664970" algn="l"/>
                          <a:tab pos="3375025" algn="l"/>
                          <a:tab pos="6066790" algn="l"/>
                        </a:tabLst>
                      </a:pPr>
                      <a:r>
                        <a:rPr lang="ru-RU" sz="2400" spc="-5" dirty="0" smtClean="0">
                          <a:latin typeface="+mn-lt"/>
                          <a:cs typeface="Calibri"/>
                        </a:rPr>
                        <a:t>«Татарстан </a:t>
                      </a:r>
                      <a:r>
                        <a:rPr lang="ru-RU" sz="2400" spc="-5" dirty="0" err="1" smtClean="0">
                          <a:latin typeface="+mn-lt"/>
                          <a:cs typeface="Calibri"/>
                        </a:rPr>
                        <a:t>Республикасы</a:t>
                      </a:r>
                      <a:r>
                        <a:rPr lang="ru-RU" sz="2400" spc="-5" dirty="0" smtClean="0">
                          <a:latin typeface="+mn-lt"/>
                          <a:cs typeface="Calibri"/>
                        </a:rPr>
                        <a:t> </a:t>
                      </a:r>
                      <a:r>
                        <a:rPr lang="ru-RU" sz="2400" spc="-5" dirty="0" err="1" smtClean="0">
                          <a:latin typeface="+mn-lt"/>
                          <a:cs typeface="Calibri"/>
                        </a:rPr>
                        <a:t>Эшкуарлыкка</a:t>
                      </a:r>
                      <a:r>
                        <a:rPr lang="ru-RU" sz="2400" spc="-5" dirty="0" smtClean="0">
                          <a:latin typeface="+mn-lt"/>
                          <a:cs typeface="Calibri"/>
                        </a:rPr>
                        <a:t> </a:t>
                      </a:r>
                      <a:r>
                        <a:rPr lang="ru-RU" sz="2400" spc="-5" dirty="0" err="1" smtClean="0">
                          <a:latin typeface="+mn-lt"/>
                          <a:cs typeface="Calibri"/>
                        </a:rPr>
                        <a:t>ярдәм итү </a:t>
                      </a:r>
                      <a:r>
                        <a:rPr lang="ru-RU" sz="2400" spc="-5" dirty="0" smtClean="0">
                          <a:latin typeface="+mn-lt"/>
                          <a:cs typeface="Calibri"/>
                        </a:rPr>
                        <a:t>фонды» </a:t>
                      </a:r>
                      <a:r>
                        <a:rPr lang="ru-RU" sz="2400" spc="-5" dirty="0" err="1" smtClean="0">
                          <a:latin typeface="+mn-lt"/>
                          <a:cs typeface="Calibri"/>
                        </a:rPr>
                        <a:t>коммерцияле</a:t>
                      </a:r>
                      <a:r>
                        <a:rPr lang="ru-RU" sz="2400" spc="-5" dirty="0" smtClean="0">
                          <a:latin typeface="+mn-lt"/>
                          <a:cs typeface="Calibri"/>
                        </a:rPr>
                        <a:t> </a:t>
                      </a:r>
                      <a:r>
                        <a:rPr lang="ru-RU" sz="2400" spc="-5" dirty="0" err="1" smtClean="0">
                          <a:latin typeface="+mn-lt"/>
                          <a:cs typeface="Calibri"/>
                        </a:rPr>
                        <a:t>булмаган</a:t>
                      </a:r>
                      <a:r>
                        <a:rPr lang="ru-RU" sz="2400" spc="-5" dirty="0" smtClean="0">
                          <a:latin typeface="+mn-lt"/>
                          <a:cs typeface="Calibri"/>
                        </a:rPr>
                        <a:t> </a:t>
                      </a:r>
                      <a:r>
                        <a:rPr lang="ru-RU" sz="2400" spc="-5" dirty="0" err="1" smtClean="0">
                          <a:latin typeface="+mn-lt"/>
                          <a:cs typeface="Calibri"/>
                        </a:rPr>
                        <a:t>микрокредит</a:t>
                      </a:r>
                      <a:r>
                        <a:rPr lang="ru-RU" sz="2400" spc="-5" dirty="0" smtClean="0">
                          <a:latin typeface="+mn-lt"/>
                          <a:cs typeface="Calibri"/>
                        </a:rPr>
                        <a:t> </a:t>
                      </a:r>
                      <a:r>
                        <a:rPr lang="ru-RU" sz="2400" spc="-5" dirty="0" err="1" smtClean="0">
                          <a:latin typeface="+mn-lt"/>
                          <a:cs typeface="Calibri"/>
                        </a:rPr>
                        <a:t>компаниясе</a:t>
                      </a:r>
                      <a:r>
                        <a:rPr lang="ru-RU" sz="2400" spc="-5" dirty="0" smtClean="0">
                          <a:latin typeface="+mn-lt"/>
                          <a:cs typeface="Calibri"/>
                        </a:rPr>
                        <a:t> </a:t>
                      </a:r>
                      <a:r>
                        <a:rPr lang="ru-RU" sz="2400" spc="-5" dirty="0" err="1" smtClean="0">
                          <a:latin typeface="+mn-lt"/>
                          <a:cs typeface="Calibri"/>
                        </a:rPr>
                        <a:t>кагыйдәләре буенча</a:t>
                      </a:r>
                      <a:endParaRPr sz="24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3015"/>
            <a:ext cx="3035935" cy="3038475"/>
          </a:xfrm>
          <a:custGeom>
            <a:avLst/>
            <a:gdLst/>
            <a:ahLst/>
            <a:cxnLst/>
            <a:rect l="l" t="t" r="r" b="b"/>
            <a:pathLst>
              <a:path w="3035935" h="3038475">
                <a:moveTo>
                  <a:pt x="3035477" y="285"/>
                </a:moveTo>
                <a:lnTo>
                  <a:pt x="0" y="285"/>
                </a:lnTo>
                <a:lnTo>
                  <a:pt x="0" y="3038557"/>
                </a:lnTo>
                <a:lnTo>
                  <a:pt x="3035477" y="285"/>
                </a:lnTo>
                <a:close/>
              </a:path>
            </a:pathLst>
          </a:custGeom>
          <a:solidFill>
            <a:srgbClr val="E84E21"/>
          </a:solidFill>
        </p:spPr>
        <p:txBody>
          <a:bodyPr wrap="square" lIns="0" tIns="0" rIns="0" bIns="0" rtlCol="0"/>
          <a:lstStyle/>
          <a:p>
            <a:endParaRPr/>
          </a:p>
        </p:txBody>
      </p:sp>
      <p:grpSp>
        <p:nvGrpSpPr>
          <p:cNvPr id="3" name="object 3"/>
          <p:cNvGrpSpPr/>
          <p:nvPr/>
        </p:nvGrpSpPr>
        <p:grpSpPr>
          <a:xfrm>
            <a:off x="1922780" y="1165225"/>
            <a:ext cx="18181319" cy="10145870"/>
            <a:chOff x="1383664" y="902175"/>
            <a:chExt cx="18720435" cy="10408920"/>
          </a:xfrm>
        </p:grpSpPr>
        <p:sp>
          <p:nvSpPr>
            <p:cNvPr id="4" name="object 4"/>
            <p:cNvSpPr/>
            <p:nvPr/>
          </p:nvSpPr>
          <p:spPr>
            <a:xfrm>
              <a:off x="17068419" y="8275160"/>
              <a:ext cx="3035300" cy="3035935"/>
            </a:xfrm>
            <a:custGeom>
              <a:avLst/>
              <a:gdLst/>
              <a:ahLst/>
              <a:cxnLst/>
              <a:rect l="l" t="t" r="r" b="b"/>
              <a:pathLst>
                <a:path w="3035300" h="3035934">
                  <a:moveTo>
                    <a:pt x="3034664" y="76"/>
                  </a:moveTo>
                  <a:lnTo>
                    <a:pt x="-431" y="3035529"/>
                  </a:lnTo>
                  <a:lnTo>
                    <a:pt x="3034664" y="3035529"/>
                  </a:lnTo>
                  <a:lnTo>
                    <a:pt x="3034664" y="76"/>
                  </a:lnTo>
                  <a:close/>
                </a:path>
              </a:pathLst>
            </a:custGeom>
            <a:solidFill>
              <a:srgbClr val="E84E21"/>
            </a:solidFill>
          </p:spPr>
          <p:txBody>
            <a:bodyPr wrap="square" lIns="0" tIns="0" rIns="0" bIns="0" rtlCol="0"/>
            <a:lstStyle/>
            <a:p>
              <a:endParaRPr/>
            </a:p>
          </p:txBody>
        </p:sp>
        <p:sp>
          <p:nvSpPr>
            <p:cNvPr id="5" name="object 5"/>
            <p:cNvSpPr/>
            <p:nvPr/>
          </p:nvSpPr>
          <p:spPr>
            <a:xfrm>
              <a:off x="1383664" y="902175"/>
              <a:ext cx="15970885" cy="9859645"/>
            </a:xfrm>
            <a:custGeom>
              <a:avLst/>
              <a:gdLst/>
              <a:ahLst/>
              <a:cxnLst/>
              <a:rect l="l" t="t" r="r" b="b"/>
              <a:pathLst>
                <a:path w="15970885" h="9859645">
                  <a:moveTo>
                    <a:pt x="15970192" y="263"/>
                  </a:moveTo>
                  <a:lnTo>
                    <a:pt x="1439854" y="263"/>
                  </a:lnTo>
                  <a:lnTo>
                    <a:pt x="-34" y="1627092"/>
                  </a:lnTo>
                  <a:lnTo>
                    <a:pt x="-34" y="9859443"/>
                  </a:lnTo>
                  <a:lnTo>
                    <a:pt x="14530556" y="9859443"/>
                  </a:lnTo>
                  <a:lnTo>
                    <a:pt x="15970192" y="8232703"/>
                  </a:lnTo>
                  <a:lnTo>
                    <a:pt x="15970192" y="263"/>
                  </a:lnTo>
                  <a:close/>
                </a:path>
              </a:pathLst>
            </a:custGeom>
            <a:solidFill>
              <a:srgbClr val="F0F0F0"/>
            </a:solidFill>
          </p:spPr>
          <p:txBody>
            <a:bodyPr wrap="square" lIns="0" tIns="0" rIns="0" bIns="0" rtlCol="0"/>
            <a:lstStyle/>
            <a:p>
              <a:endParaRPr/>
            </a:p>
          </p:txBody>
        </p:sp>
      </p:grpSp>
      <p:sp>
        <p:nvSpPr>
          <p:cNvPr id="6" name="object 6"/>
          <p:cNvSpPr txBox="1">
            <a:spLocks noGrp="1"/>
          </p:cNvSpPr>
          <p:nvPr>
            <p:ph type="title"/>
          </p:nvPr>
        </p:nvSpPr>
        <p:spPr>
          <a:xfrm>
            <a:off x="1122300" y="83005"/>
            <a:ext cx="18573880" cy="773930"/>
          </a:xfrm>
          <a:prstGeom prst="rect">
            <a:avLst/>
          </a:prstGeom>
        </p:spPr>
        <p:txBody>
          <a:bodyPr vert="horz" wrap="square" lIns="0" tIns="12065" rIns="0" bIns="0" rtlCol="0">
            <a:spAutoFit/>
          </a:bodyPr>
          <a:lstStyle/>
          <a:p>
            <a:pPr marL="12700">
              <a:lnSpc>
                <a:spcPct val="100000"/>
              </a:lnSpc>
              <a:spcBef>
                <a:spcPts val="95"/>
              </a:spcBef>
            </a:pPr>
            <a:r>
              <a:rPr lang="tt-RU" dirty="0" smtClean="0"/>
              <a:t>КУЭ</a:t>
            </a:r>
            <a:r>
              <a:rPr lang="ru-RU" dirty="0" smtClean="0"/>
              <a:t> СУБЪЕКТЛАРЫ ҺӘМ ҮЗМӘШГУЛЬЛӘР ӨЧЕН ЯРДӘМ ЧАРАЛАРЫ</a:t>
            </a:r>
            <a:endParaRPr spc="-50" dirty="0"/>
          </a:p>
        </p:txBody>
      </p:sp>
      <p:sp>
        <p:nvSpPr>
          <p:cNvPr id="7" name="object 7"/>
          <p:cNvSpPr txBox="1"/>
          <p:nvPr/>
        </p:nvSpPr>
        <p:spPr>
          <a:xfrm>
            <a:off x="274875" y="10767515"/>
            <a:ext cx="1377950" cy="322580"/>
          </a:xfrm>
          <a:prstGeom prst="rect">
            <a:avLst/>
          </a:prstGeom>
        </p:spPr>
        <p:txBody>
          <a:bodyPr vert="horz" wrap="square" lIns="0" tIns="12065" rIns="0" bIns="0" rtlCol="0">
            <a:spAutoFit/>
          </a:bodyPr>
          <a:lstStyle/>
          <a:p>
            <a:pPr marL="12700">
              <a:lnSpc>
                <a:spcPct val="100000"/>
              </a:lnSpc>
              <a:spcBef>
                <a:spcPts val="95"/>
              </a:spcBef>
            </a:pPr>
            <a:r>
              <a:rPr sz="1950" spc="-65" dirty="0">
                <a:solidFill>
                  <a:srgbClr val="672D17"/>
                </a:solidFill>
                <a:latin typeface="Calibri"/>
                <a:cs typeface="Calibri"/>
              </a:rPr>
              <a:t>ФАСТТРЕК.РФ</a:t>
            </a:r>
            <a:endParaRPr sz="1950" dirty="0">
              <a:latin typeface="Calibri"/>
              <a:cs typeface="Calibri"/>
            </a:endParaRPr>
          </a:p>
        </p:txBody>
      </p:sp>
      <p:sp>
        <p:nvSpPr>
          <p:cNvPr id="8" name="object 8"/>
          <p:cNvSpPr txBox="1"/>
          <p:nvPr/>
        </p:nvSpPr>
        <p:spPr>
          <a:xfrm>
            <a:off x="3305890" y="971491"/>
            <a:ext cx="7758430" cy="841375"/>
          </a:xfrm>
          <a:prstGeom prst="rect">
            <a:avLst/>
          </a:prstGeom>
        </p:spPr>
        <p:txBody>
          <a:bodyPr vert="horz" wrap="square" lIns="0" tIns="12700" rIns="0" bIns="0" rtlCol="0">
            <a:spAutoFit/>
          </a:bodyPr>
          <a:lstStyle/>
          <a:p>
            <a:pPr marL="38100">
              <a:lnSpc>
                <a:spcPct val="100000"/>
              </a:lnSpc>
              <a:spcBef>
                <a:spcPts val="100"/>
              </a:spcBef>
            </a:pPr>
            <a:r>
              <a:rPr sz="8025" b="1" spc="-7" baseline="-14537">
                <a:solidFill>
                  <a:srgbClr val="E84E21"/>
                </a:solidFill>
                <a:latin typeface="Calibri"/>
                <a:cs typeface="Calibri"/>
              </a:rPr>
              <a:t>02</a:t>
            </a:r>
            <a:r>
              <a:rPr sz="8025" b="1" spc="75" baseline="-14537">
                <a:solidFill>
                  <a:srgbClr val="E84E21"/>
                </a:solidFill>
                <a:latin typeface="Calibri"/>
                <a:cs typeface="Calibri"/>
              </a:rPr>
              <a:t> </a:t>
            </a:r>
            <a:r>
              <a:rPr lang="ru-RU" sz="2400" b="1" spc="-5" dirty="0" smtClean="0">
                <a:cs typeface="Calibri"/>
              </a:rPr>
              <a:t>«</a:t>
            </a:r>
            <a:r>
              <a:rPr lang="ru-RU" sz="2400" b="1" spc="-5" dirty="0" err="1" smtClean="0">
                <a:cs typeface="Calibri"/>
              </a:rPr>
              <a:t>Импортны</a:t>
            </a:r>
            <a:r>
              <a:rPr lang="ru-RU" sz="2400" b="1" spc="-5" dirty="0" smtClean="0">
                <a:cs typeface="Calibri"/>
              </a:rPr>
              <a:t> </a:t>
            </a:r>
            <a:r>
              <a:rPr lang="ru-RU" sz="2400" b="1" spc="-5" dirty="0" err="1" smtClean="0">
                <a:cs typeface="Calibri"/>
              </a:rPr>
              <a:t>алыштыру</a:t>
            </a:r>
            <a:r>
              <a:rPr lang="ru-RU" sz="2400" b="1" spc="-5" dirty="0" smtClean="0">
                <a:cs typeface="Calibri"/>
              </a:rPr>
              <a:t>» </a:t>
            </a:r>
            <a:r>
              <a:rPr lang="ru-RU" sz="2400" b="1" spc="-5" dirty="0" err="1" smtClean="0">
                <a:cs typeface="Calibri"/>
              </a:rPr>
              <a:t>микрофинанс</a:t>
            </a:r>
            <a:r>
              <a:rPr lang="ru-RU" sz="2400" b="1" spc="-5" dirty="0" smtClean="0">
                <a:cs typeface="Calibri"/>
              </a:rPr>
              <a:t> продукты</a:t>
            </a:r>
            <a:endParaRPr sz="2400" dirty="0">
              <a:latin typeface="Calibri"/>
              <a:cs typeface="Calibri"/>
            </a:endParaRPr>
          </a:p>
        </p:txBody>
      </p:sp>
      <p:sp>
        <p:nvSpPr>
          <p:cNvPr id="9" name="object 9"/>
          <p:cNvSpPr txBox="1"/>
          <p:nvPr/>
        </p:nvSpPr>
        <p:spPr>
          <a:xfrm>
            <a:off x="1294604" y="4269326"/>
            <a:ext cx="88265" cy="322580"/>
          </a:xfrm>
          <a:prstGeom prst="rect">
            <a:avLst/>
          </a:prstGeom>
        </p:spPr>
        <p:txBody>
          <a:bodyPr vert="horz" wrap="square" lIns="0" tIns="12065" rIns="0" bIns="0" rtlCol="0">
            <a:spAutoFit/>
          </a:bodyPr>
          <a:lstStyle/>
          <a:p>
            <a:pPr marL="12700">
              <a:lnSpc>
                <a:spcPct val="100000"/>
              </a:lnSpc>
              <a:spcBef>
                <a:spcPts val="95"/>
              </a:spcBef>
            </a:pPr>
            <a:r>
              <a:rPr sz="1950" spc="-5" dirty="0">
                <a:solidFill>
                  <a:srgbClr val="1D1D1B"/>
                </a:solidFill>
                <a:latin typeface="Calibri"/>
                <a:cs typeface="Calibri"/>
              </a:rPr>
              <a:t>.</a:t>
            </a:r>
            <a:endParaRPr sz="1950">
              <a:latin typeface="Calibri"/>
              <a:cs typeface="Calibri"/>
            </a:endParaRPr>
          </a:p>
        </p:txBody>
      </p:sp>
      <p:graphicFrame>
        <p:nvGraphicFramePr>
          <p:cNvPr id="10" name="object 10"/>
          <p:cNvGraphicFramePr>
            <a:graphicFrameLocks noGrp="1"/>
          </p:cNvGraphicFramePr>
          <p:nvPr>
            <p:extLst>
              <p:ext uri="{D42A27DB-BD31-4B8C-83A1-F6EECF244321}">
                <p14:modId xmlns:p14="http://schemas.microsoft.com/office/powerpoint/2010/main" xmlns="" val="1570379250"/>
              </p:ext>
            </p:extLst>
          </p:nvPr>
        </p:nvGraphicFramePr>
        <p:xfrm>
          <a:off x="2733520" y="1927573"/>
          <a:ext cx="14462329" cy="8740653"/>
        </p:xfrm>
        <a:graphic>
          <a:graphicData uri="http://schemas.openxmlformats.org/drawingml/2006/table">
            <a:tbl>
              <a:tblPr firstRow="1" bandRow="1">
                <a:tableStyleId>{2D5ABB26-0587-4C30-8999-92F81FD0307C}</a:tableStyleId>
              </a:tblPr>
              <a:tblGrid>
                <a:gridCol w="3828628">
                  <a:extLst>
                    <a:ext uri="{9D8B030D-6E8A-4147-A177-3AD203B41FA5}">
                      <a16:colId xmlns:a16="http://schemas.microsoft.com/office/drawing/2014/main" xmlns="" val="20000"/>
                    </a:ext>
                  </a:extLst>
                </a:gridCol>
                <a:gridCol w="10633701">
                  <a:extLst>
                    <a:ext uri="{9D8B030D-6E8A-4147-A177-3AD203B41FA5}">
                      <a16:colId xmlns:a16="http://schemas.microsoft.com/office/drawing/2014/main" xmlns="" val="20001"/>
                    </a:ext>
                  </a:extLst>
                </a:gridCol>
              </a:tblGrid>
              <a:tr h="2440277">
                <a:tc>
                  <a:txBody>
                    <a:bodyPr/>
                    <a:lstStyle/>
                    <a:p>
                      <a:pPr>
                        <a:lnSpc>
                          <a:spcPct val="115000"/>
                        </a:lnSpc>
                        <a:spcAft>
                          <a:spcPts val="0"/>
                        </a:spcAft>
                      </a:pPr>
                      <a:r>
                        <a:rPr lang="tt-RU" sz="2400" b="1" dirty="0">
                          <a:latin typeface="Calibri"/>
                          <a:ea typeface="Calibri"/>
                          <a:cs typeface="Times New Roman"/>
                        </a:rPr>
                        <a:t>Кемнәр өчен?</a:t>
                      </a:r>
                      <a:endParaRPr lang="ru-RU" sz="2400" dirty="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gn="just">
                        <a:lnSpc>
                          <a:spcPct val="100000"/>
                        </a:lnSpc>
                        <a:spcBef>
                          <a:spcPts val="0"/>
                        </a:spcBef>
                        <a:tabLst>
                          <a:tab pos="732155" algn="l"/>
                          <a:tab pos="1396365" algn="l"/>
                        </a:tabLst>
                      </a:pPr>
                      <a:r>
                        <a:rPr lang="tt-RU" sz="2400" b="0" dirty="0" smtClean="0">
                          <a:solidFill>
                            <a:schemeClr val="tx1"/>
                          </a:solidFill>
                          <a:latin typeface="+mn-lt"/>
                          <a:ea typeface="+mn-ea"/>
                          <a:cs typeface="+mn-cs"/>
                        </a:rPr>
                        <a:t>«Татарстан Республикасы маркетинг үзәге» электрон сәүдә мәйданчыгының «Тәкъдимнәр каталогы. Алыштыру буенча тәкъдимнәр» бүлегендә мәгълүмат урнаштыручылар өчен. 2022 елның 24 февраленә төп эшчәнлек төре икътисади эшчәнлек төрләренең гомумроссия классификаторының А бүлегенә (авыл хуҗалыгы җитештерүенә бәйле бар нәрсә) һәм С бүлегенә (теге яки бу товарны җитештерүгә бәйле бар нәрсә) керә.</a:t>
                      </a:r>
                      <a:endParaRPr sz="3200" b="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0"/>
                  </a:ext>
                </a:extLst>
              </a:tr>
              <a:tr h="349768">
                <a:tc>
                  <a:txBody>
                    <a:bodyPr/>
                    <a:lstStyle/>
                    <a:p>
                      <a:pPr>
                        <a:lnSpc>
                          <a:spcPct val="115000"/>
                        </a:lnSpc>
                        <a:spcAft>
                          <a:spcPts val="0"/>
                        </a:spcAft>
                      </a:pPr>
                      <a:r>
                        <a:rPr lang="ru-RU" sz="2400" b="1">
                          <a:latin typeface="Calibri"/>
                          <a:ea typeface="Calibri"/>
                          <a:cs typeface="Times New Roman"/>
                        </a:rPr>
                        <a:t>Нинди максатла</a:t>
                      </a:r>
                      <a:r>
                        <a:rPr lang="tt-RU" sz="2400" b="1">
                          <a:latin typeface="Calibri"/>
                          <a:ea typeface="Calibri"/>
                          <a:cs typeface="Times New Roman"/>
                        </a:rPr>
                        <a:t>рга</a:t>
                      </a:r>
                      <a:r>
                        <a:rPr lang="ru-RU" sz="2400" b="1">
                          <a:latin typeface="Calibri"/>
                          <a:ea typeface="Calibri"/>
                          <a:cs typeface="Times New Roman"/>
                        </a:rPr>
                        <a:t>?</a:t>
                      </a:r>
                      <a:endParaRPr lang="ru-RU" sz="240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nSpc>
                          <a:spcPct val="100000"/>
                        </a:lnSpc>
                        <a:spcBef>
                          <a:spcPts val="0"/>
                        </a:spcBef>
                      </a:pPr>
                      <a:r>
                        <a:rPr lang="tt-RU" sz="2400" b="0" dirty="0" smtClean="0">
                          <a:solidFill>
                            <a:schemeClr val="tx1"/>
                          </a:solidFill>
                          <a:latin typeface="+mn-lt"/>
                          <a:ea typeface="+mn-ea"/>
                          <a:cs typeface="+mn-cs"/>
                        </a:rPr>
                        <a:t>Заемчы нигезләгән теләсә нинди чыгымнар</a:t>
                      </a:r>
                      <a:endParaRPr sz="3200" b="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1"/>
                  </a:ext>
                </a:extLst>
              </a:tr>
              <a:tr h="338877">
                <a:tc>
                  <a:txBody>
                    <a:bodyPr/>
                    <a:lstStyle/>
                    <a:p>
                      <a:pPr>
                        <a:lnSpc>
                          <a:spcPct val="115000"/>
                        </a:lnSpc>
                        <a:spcAft>
                          <a:spcPts val="0"/>
                        </a:spcAft>
                      </a:pPr>
                      <a:r>
                        <a:rPr lang="tt-RU" sz="2400" b="1" spc="-5">
                          <a:solidFill>
                            <a:srgbClr val="000000"/>
                          </a:solidFill>
                          <a:latin typeface="Calibri"/>
                          <a:ea typeface="Times New Roman"/>
                          <a:cs typeface="Calibri"/>
                        </a:rPr>
                        <a:t>М</a:t>
                      </a:r>
                      <a:r>
                        <a:rPr lang="ru-RU" sz="2400" b="1" spc="-5">
                          <a:solidFill>
                            <a:srgbClr val="000000"/>
                          </a:solidFill>
                          <a:latin typeface="Calibri"/>
                          <a:ea typeface="Times New Roman"/>
                          <a:cs typeface="Calibri"/>
                        </a:rPr>
                        <a:t>икроза</a:t>
                      </a:r>
                      <a:r>
                        <a:rPr lang="tt-RU" sz="2400" b="1" spc="-5">
                          <a:solidFill>
                            <a:srgbClr val="000000"/>
                          </a:solidFill>
                          <a:latin typeface="Calibri"/>
                          <a:ea typeface="Times New Roman"/>
                          <a:cs typeface="Calibri"/>
                        </a:rPr>
                        <a:t>е</a:t>
                      </a:r>
                      <a:r>
                        <a:rPr lang="ru-RU" sz="2400" b="1" spc="-5">
                          <a:solidFill>
                            <a:srgbClr val="000000"/>
                          </a:solidFill>
                          <a:latin typeface="Calibri"/>
                          <a:ea typeface="Times New Roman"/>
                          <a:cs typeface="Calibri"/>
                        </a:rPr>
                        <a:t>м</a:t>
                      </a:r>
                      <a:r>
                        <a:rPr lang="tt-RU" sz="2400" b="1" spc="-5">
                          <a:solidFill>
                            <a:srgbClr val="000000"/>
                          </a:solidFill>
                          <a:latin typeface="Calibri"/>
                          <a:ea typeface="Times New Roman"/>
                          <a:cs typeface="Calibri"/>
                        </a:rPr>
                        <a:t> суммасы</a:t>
                      </a:r>
                      <a:endParaRPr lang="ru-RU" sz="240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nSpc>
                          <a:spcPct val="100000"/>
                        </a:lnSpc>
                        <a:spcBef>
                          <a:spcPts val="0"/>
                        </a:spcBef>
                      </a:pPr>
                      <a:r>
                        <a:rPr sz="2400" smtClean="0">
                          <a:latin typeface="Calibri"/>
                          <a:cs typeface="Calibri"/>
                        </a:rPr>
                        <a:t>300</a:t>
                      </a:r>
                      <a:r>
                        <a:rPr sz="2400" spc="-65" smtClean="0">
                          <a:latin typeface="Calibri"/>
                          <a:cs typeface="Calibri"/>
                        </a:rPr>
                        <a:t> </a:t>
                      </a:r>
                      <a:r>
                        <a:rPr sz="2400">
                          <a:latin typeface="Calibri"/>
                          <a:cs typeface="Calibri"/>
                        </a:rPr>
                        <a:t>000</a:t>
                      </a:r>
                      <a:r>
                        <a:rPr sz="2400" spc="-85">
                          <a:latin typeface="Calibri"/>
                          <a:cs typeface="Calibri"/>
                        </a:rPr>
                        <a:t> </a:t>
                      </a:r>
                      <a:r>
                        <a:rPr lang="tt-RU" sz="2400" dirty="0" smtClean="0">
                          <a:latin typeface="Calibri"/>
                          <a:cs typeface="Calibri"/>
                        </a:rPr>
                        <a:t>нән</a:t>
                      </a:r>
                      <a:r>
                        <a:rPr sz="2400" spc="-35" smtClean="0">
                          <a:latin typeface="Calibri"/>
                          <a:cs typeface="Calibri"/>
                        </a:rPr>
                        <a:t> </a:t>
                      </a:r>
                      <a:r>
                        <a:rPr sz="2400" dirty="0">
                          <a:latin typeface="Calibri"/>
                          <a:cs typeface="Calibri"/>
                        </a:rPr>
                        <a:t>5</a:t>
                      </a:r>
                      <a:r>
                        <a:rPr sz="2400" spc="-40" dirty="0">
                          <a:latin typeface="Calibri"/>
                          <a:cs typeface="Calibri"/>
                        </a:rPr>
                        <a:t> </a:t>
                      </a:r>
                      <a:r>
                        <a:rPr sz="2400" dirty="0">
                          <a:latin typeface="Calibri"/>
                          <a:cs typeface="Calibri"/>
                        </a:rPr>
                        <a:t>000</a:t>
                      </a:r>
                      <a:r>
                        <a:rPr sz="2400" spc="-65" dirty="0">
                          <a:latin typeface="Calibri"/>
                          <a:cs typeface="Calibri"/>
                        </a:rPr>
                        <a:t> </a:t>
                      </a:r>
                      <a:r>
                        <a:rPr sz="2400">
                          <a:latin typeface="Calibri"/>
                          <a:cs typeface="Calibri"/>
                        </a:rPr>
                        <a:t>000</a:t>
                      </a:r>
                      <a:r>
                        <a:rPr sz="2400" spc="-90">
                          <a:latin typeface="Calibri"/>
                          <a:cs typeface="Calibri"/>
                        </a:rPr>
                        <a:t> </a:t>
                      </a:r>
                      <a:r>
                        <a:rPr lang="tt-RU" sz="2400" spc="-5" dirty="0" smtClean="0">
                          <a:latin typeface="Calibri"/>
                          <a:cs typeface="Calibri"/>
                        </a:rPr>
                        <a:t>сумга кадәр</a:t>
                      </a:r>
                      <a:r>
                        <a:rPr sz="2400" spc="-5" smtClean="0">
                          <a:latin typeface="Calibri"/>
                          <a:cs typeface="Calibri"/>
                        </a:rPr>
                        <a:t>.</a:t>
                      </a:r>
                      <a:endParaRPr sz="240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2"/>
                  </a:ext>
                </a:extLst>
              </a:tr>
              <a:tr h="338877">
                <a:tc>
                  <a:txBody>
                    <a:bodyPr/>
                    <a:lstStyle/>
                    <a:p>
                      <a:pPr>
                        <a:lnSpc>
                          <a:spcPct val="115000"/>
                        </a:lnSpc>
                        <a:spcAft>
                          <a:spcPts val="0"/>
                        </a:spcAft>
                      </a:pPr>
                      <a:r>
                        <a:rPr lang="tt-RU" sz="2400" b="1" spc="-5">
                          <a:solidFill>
                            <a:srgbClr val="000000"/>
                          </a:solidFill>
                          <a:latin typeface="Calibri"/>
                          <a:ea typeface="Times New Roman"/>
                          <a:cs typeface="Calibri"/>
                        </a:rPr>
                        <a:t>М</a:t>
                      </a:r>
                      <a:r>
                        <a:rPr lang="ru-RU" sz="2400" b="1" spc="-5">
                          <a:solidFill>
                            <a:srgbClr val="000000"/>
                          </a:solidFill>
                          <a:latin typeface="Calibri"/>
                          <a:ea typeface="Times New Roman"/>
                          <a:cs typeface="Calibri"/>
                        </a:rPr>
                        <a:t>икроза</a:t>
                      </a:r>
                      <a:r>
                        <a:rPr lang="tt-RU" sz="2400" b="1" spc="-5">
                          <a:solidFill>
                            <a:srgbClr val="000000"/>
                          </a:solidFill>
                          <a:latin typeface="Calibri"/>
                          <a:ea typeface="Times New Roman"/>
                          <a:cs typeface="Calibri"/>
                        </a:rPr>
                        <a:t>ем вакыты</a:t>
                      </a:r>
                      <a:endParaRPr lang="ru-RU" sz="240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nSpc>
                          <a:spcPct val="100000"/>
                        </a:lnSpc>
                        <a:spcBef>
                          <a:spcPts val="0"/>
                        </a:spcBef>
                      </a:pPr>
                      <a:r>
                        <a:rPr sz="2400" smtClean="0">
                          <a:latin typeface="Calibri"/>
                          <a:cs typeface="Calibri"/>
                        </a:rPr>
                        <a:t>3</a:t>
                      </a:r>
                      <a:r>
                        <a:rPr sz="2400" spc="-45" smtClean="0">
                          <a:latin typeface="Calibri"/>
                          <a:cs typeface="Calibri"/>
                        </a:rPr>
                        <a:t> </a:t>
                      </a:r>
                      <a:r>
                        <a:rPr lang="tt-RU" sz="2400" spc="-45" dirty="0" smtClean="0">
                          <a:latin typeface="Calibri"/>
                          <a:cs typeface="Calibri"/>
                        </a:rPr>
                        <a:t>айдан</a:t>
                      </a:r>
                      <a:r>
                        <a:rPr sz="2400" spc="-70" smtClean="0">
                          <a:latin typeface="Calibri"/>
                          <a:cs typeface="Calibri"/>
                        </a:rPr>
                        <a:t> </a:t>
                      </a:r>
                      <a:r>
                        <a:rPr sz="2400">
                          <a:latin typeface="Calibri"/>
                          <a:cs typeface="Calibri"/>
                        </a:rPr>
                        <a:t>36</a:t>
                      </a:r>
                      <a:r>
                        <a:rPr sz="2400" spc="-65">
                          <a:latin typeface="Calibri"/>
                          <a:cs typeface="Calibri"/>
                        </a:rPr>
                        <a:t> </a:t>
                      </a:r>
                      <a:r>
                        <a:rPr lang="tt-RU" sz="2400" spc="-5" dirty="0" smtClean="0">
                          <a:latin typeface="Calibri"/>
                          <a:cs typeface="Calibri"/>
                        </a:rPr>
                        <a:t>айга кадәр</a:t>
                      </a:r>
                      <a:r>
                        <a:rPr sz="2400" spc="-5" smtClean="0">
                          <a:latin typeface="Calibri"/>
                          <a:cs typeface="Calibri"/>
                        </a:rPr>
                        <a:t>.</a:t>
                      </a:r>
                      <a:endParaRPr sz="240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3"/>
                  </a:ext>
                </a:extLst>
              </a:tr>
              <a:tr h="3461386">
                <a:tc>
                  <a:txBody>
                    <a:bodyPr/>
                    <a:lstStyle/>
                    <a:p>
                      <a:pPr>
                        <a:lnSpc>
                          <a:spcPct val="115000"/>
                        </a:lnSpc>
                        <a:spcAft>
                          <a:spcPts val="0"/>
                        </a:spcAft>
                      </a:pPr>
                      <a:r>
                        <a:rPr lang="ru-RU" sz="2400" b="1">
                          <a:solidFill>
                            <a:srgbClr val="000000"/>
                          </a:solidFill>
                          <a:latin typeface="Calibri"/>
                          <a:ea typeface="Calibri"/>
                          <a:cs typeface="Calibri"/>
                        </a:rPr>
                        <a:t>Процент</a:t>
                      </a:r>
                      <a:r>
                        <a:rPr lang="ru-RU" sz="2400" b="1" spc="-65">
                          <a:solidFill>
                            <a:srgbClr val="000000"/>
                          </a:solidFill>
                          <a:latin typeface="Calibri"/>
                          <a:ea typeface="Calibri"/>
                          <a:cs typeface="Calibri"/>
                        </a:rPr>
                        <a:t> </a:t>
                      </a:r>
                      <a:r>
                        <a:rPr lang="ru-RU" sz="2400" b="1" spc="-10">
                          <a:solidFill>
                            <a:srgbClr val="000000"/>
                          </a:solidFill>
                          <a:latin typeface="Calibri"/>
                          <a:ea typeface="Calibri"/>
                          <a:cs typeface="Calibri"/>
                        </a:rPr>
                        <a:t>ставка</a:t>
                      </a:r>
                      <a:r>
                        <a:rPr lang="tt-RU" sz="2400" b="1" spc="-10">
                          <a:solidFill>
                            <a:srgbClr val="000000"/>
                          </a:solidFill>
                          <a:latin typeface="Calibri"/>
                          <a:ea typeface="Calibri"/>
                          <a:cs typeface="Calibri"/>
                        </a:rPr>
                        <a:t>сы</a:t>
                      </a:r>
                      <a:endParaRPr lang="ru-RU" sz="2400">
                        <a:latin typeface="Calibri"/>
                        <a:ea typeface="Calibri"/>
                        <a:cs typeface="Times New Roman"/>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1"/>
                    </a:solidFill>
                  </a:tcPr>
                </a:tc>
                <a:tc>
                  <a:txBody>
                    <a:bodyPr/>
                    <a:lstStyle/>
                    <a:p>
                      <a:r>
                        <a:rPr lang="tt-RU" sz="2400" dirty="0" smtClean="0">
                          <a:solidFill>
                            <a:schemeClr val="tx1"/>
                          </a:solidFill>
                          <a:latin typeface="+mn-lt"/>
                          <a:ea typeface="+mn-ea"/>
                          <a:cs typeface="+mn-cs"/>
                        </a:rPr>
                        <a:t>1) Өстенлекле проектларны гамәлгә ашырганда, моношәһәр территориясендә теркәлгән һәм үз эшчәнлекләрен гамәлгә ашыручы кече һәм урта эшкуарлык субъектлары өчен:</a:t>
                      </a:r>
                      <a:endParaRPr lang="ru-RU" sz="2400" dirty="0" smtClean="0">
                        <a:solidFill>
                          <a:schemeClr val="tx1"/>
                        </a:solidFill>
                        <a:latin typeface="+mn-lt"/>
                        <a:ea typeface="+mn-ea"/>
                        <a:cs typeface="+mn-cs"/>
                      </a:endParaRPr>
                    </a:p>
                    <a:p>
                      <a:r>
                        <a:rPr lang="tt-RU" sz="2400" dirty="0" smtClean="0">
                          <a:solidFill>
                            <a:schemeClr val="tx1"/>
                          </a:solidFill>
                          <a:latin typeface="+mn-lt"/>
                          <a:ea typeface="+mn-ea"/>
                          <a:cs typeface="+mn-cs"/>
                        </a:rPr>
                        <a:t>Микрозаем шартнамәсен төзегән вакытта билгеләнгән Россия Банкының төп ставкасының 1/2 е – залог белән тәэмин ителеш һәм (яки) Татарстан Республикасы Гарантия фондының поручительлеге булганда;</a:t>
                      </a:r>
                      <a:endParaRPr lang="ru-RU" sz="2400" dirty="0" smtClean="0">
                        <a:solidFill>
                          <a:schemeClr val="tx1"/>
                        </a:solidFill>
                        <a:latin typeface="+mn-lt"/>
                        <a:ea typeface="+mn-ea"/>
                        <a:cs typeface="+mn-cs"/>
                      </a:endParaRPr>
                    </a:p>
                    <a:p>
                      <a:r>
                        <a:rPr lang="tt-RU" sz="2400" dirty="0" smtClean="0">
                          <a:solidFill>
                            <a:schemeClr val="tx1"/>
                          </a:solidFill>
                          <a:latin typeface="+mn-lt"/>
                          <a:ea typeface="+mn-ea"/>
                          <a:cs typeface="+mn-cs"/>
                        </a:rPr>
                        <a:t> </a:t>
                      </a:r>
                      <a:endParaRPr lang="ru-RU" sz="2400" dirty="0" smtClean="0">
                        <a:solidFill>
                          <a:schemeClr val="tx1"/>
                        </a:solidFill>
                        <a:latin typeface="+mn-lt"/>
                        <a:ea typeface="+mn-ea"/>
                        <a:cs typeface="+mn-cs"/>
                      </a:endParaRPr>
                    </a:p>
                    <a:p>
                      <a:r>
                        <a:rPr lang="ru-RU" sz="2400" dirty="0" smtClean="0">
                          <a:solidFill>
                            <a:schemeClr val="tx1"/>
                          </a:solidFill>
                          <a:latin typeface="+mn-lt"/>
                          <a:ea typeface="+mn-ea"/>
                          <a:cs typeface="+mn-cs"/>
                        </a:rPr>
                        <a:t>- </a:t>
                      </a:r>
                      <a:r>
                        <a:rPr lang="tt-RU" sz="2400" dirty="0" smtClean="0">
                          <a:solidFill>
                            <a:schemeClr val="tx1"/>
                          </a:solidFill>
                          <a:latin typeface="+mn-lt"/>
                          <a:ea typeface="+mn-ea"/>
                          <a:cs typeface="+mn-cs"/>
                        </a:rPr>
                        <a:t>еллык </a:t>
                      </a:r>
                      <a:r>
                        <a:rPr lang="ru-RU" sz="2400" dirty="0" smtClean="0">
                          <a:solidFill>
                            <a:schemeClr val="tx1"/>
                          </a:solidFill>
                          <a:latin typeface="+mn-lt"/>
                          <a:ea typeface="+mn-ea"/>
                          <a:cs typeface="+mn-cs"/>
                        </a:rPr>
                        <a:t>5 %  </a:t>
                      </a:r>
                      <a:r>
                        <a:rPr lang="tt-RU" sz="2400" dirty="0" smtClean="0">
                          <a:solidFill>
                            <a:schemeClr val="tx1"/>
                          </a:solidFill>
                          <a:latin typeface="+mn-lt"/>
                          <a:ea typeface="+mn-ea"/>
                          <a:cs typeface="+mn-cs"/>
                        </a:rPr>
                        <a:t>– залог белән тәэмин ителеш һәм (яки) Татарстан Республикасы Гарантия фондының поручительлеге булмаганда;</a:t>
                      </a:r>
                      <a:endParaRPr lang="ru-RU" sz="2400" dirty="0" smtClean="0">
                        <a:solidFill>
                          <a:schemeClr val="tx1"/>
                        </a:solidFill>
                        <a:latin typeface="+mn-lt"/>
                        <a:ea typeface="+mn-ea"/>
                        <a:cs typeface="+mn-cs"/>
                      </a:endParaRPr>
                    </a:p>
                    <a:p>
                      <a:r>
                        <a:rPr lang="tt-RU" sz="2400" dirty="0" smtClean="0">
                          <a:solidFill>
                            <a:schemeClr val="tx1"/>
                          </a:solidFill>
                          <a:latin typeface="+mn-lt"/>
                          <a:ea typeface="+mn-ea"/>
                          <a:cs typeface="+mn-cs"/>
                        </a:rPr>
                        <a:t>2) Әлеге бүлектәге 1 пунктчада күрсәтелмәгән кече һәм урта эшкуарлык субъектлары өчен – еллык 5 %</a:t>
                      </a:r>
                      <a:endParaRPr lang="ru-RU" sz="2400" dirty="0">
                        <a:latin typeface="+mn-lt"/>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1"/>
                    </a:solidFill>
                  </a:tcPr>
                </a:tc>
                <a:extLst>
                  <a:ext uri="{0D108BD9-81ED-4DB2-BD59-A6C34878D82A}">
                    <a16:rowId xmlns:a16="http://schemas.microsoft.com/office/drawing/2014/main" xmlns="" val="10005"/>
                  </a:ext>
                </a:extLst>
              </a:tr>
              <a:tr h="1089247">
                <a:tc>
                  <a:txBody>
                    <a:bodyPr/>
                    <a:lstStyle/>
                    <a:p>
                      <a:pPr>
                        <a:lnSpc>
                          <a:spcPct val="115000"/>
                        </a:lnSpc>
                        <a:spcAft>
                          <a:spcPts val="0"/>
                        </a:spcAft>
                      </a:pPr>
                      <a:r>
                        <a:rPr lang="tt-RU" sz="2400" b="1" spc="-5" dirty="0">
                          <a:solidFill>
                            <a:srgbClr val="000000"/>
                          </a:solidFill>
                          <a:latin typeface="Calibri"/>
                          <a:ea typeface="Calibri"/>
                          <a:cs typeface="Calibri"/>
                        </a:rPr>
                        <a:t>Тәэмин итү</a:t>
                      </a:r>
                      <a:endParaRPr lang="ru-RU" sz="2400" dirty="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nSpc>
                          <a:spcPct val="100000"/>
                        </a:lnSpc>
                        <a:spcBef>
                          <a:spcPts val="0"/>
                        </a:spcBef>
                        <a:tabLst>
                          <a:tab pos="1622425" algn="l"/>
                          <a:tab pos="3304540" algn="l"/>
                          <a:tab pos="5965825" algn="l"/>
                        </a:tabLst>
                      </a:pPr>
                      <a:r>
                        <a:rPr lang="ru-RU" sz="2400" spc="-5" dirty="0" smtClean="0">
                          <a:latin typeface="+mn-lt"/>
                          <a:cs typeface="Calibri"/>
                        </a:rPr>
                        <a:t>«Татарстан </a:t>
                      </a:r>
                      <a:r>
                        <a:rPr lang="ru-RU" sz="2400" spc="-5" dirty="0" err="1" smtClean="0">
                          <a:latin typeface="+mn-lt"/>
                          <a:cs typeface="Calibri"/>
                        </a:rPr>
                        <a:t>Республикасы</a:t>
                      </a:r>
                      <a:r>
                        <a:rPr lang="ru-RU" sz="2400" spc="-5" dirty="0" smtClean="0">
                          <a:latin typeface="+mn-lt"/>
                          <a:cs typeface="Calibri"/>
                        </a:rPr>
                        <a:t> </a:t>
                      </a:r>
                      <a:r>
                        <a:rPr lang="ru-RU" sz="2400" spc="-5" dirty="0" err="1" smtClean="0">
                          <a:latin typeface="+mn-lt"/>
                          <a:cs typeface="Calibri"/>
                        </a:rPr>
                        <a:t>Эшкуарлыкка</a:t>
                      </a:r>
                      <a:r>
                        <a:rPr lang="ru-RU" sz="2400" spc="-5" dirty="0" smtClean="0">
                          <a:latin typeface="+mn-lt"/>
                          <a:cs typeface="Calibri"/>
                        </a:rPr>
                        <a:t> </a:t>
                      </a:r>
                      <a:r>
                        <a:rPr lang="ru-RU" sz="2400" spc="-5" dirty="0" err="1" smtClean="0">
                          <a:latin typeface="+mn-lt"/>
                          <a:cs typeface="Calibri"/>
                        </a:rPr>
                        <a:t>ярдәм итү </a:t>
                      </a:r>
                      <a:r>
                        <a:rPr lang="ru-RU" sz="2400" spc="-5" dirty="0" smtClean="0">
                          <a:latin typeface="+mn-lt"/>
                          <a:cs typeface="Calibri"/>
                        </a:rPr>
                        <a:t>фонды» </a:t>
                      </a:r>
                      <a:r>
                        <a:rPr lang="ru-RU" sz="2400" spc="-5" dirty="0" err="1" smtClean="0">
                          <a:latin typeface="+mn-lt"/>
                          <a:cs typeface="Calibri"/>
                        </a:rPr>
                        <a:t>коммерцияле</a:t>
                      </a:r>
                      <a:r>
                        <a:rPr lang="ru-RU" sz="2400" spc="-5" dirty="0" smtClean="0">
                          <a:latin typeface="+mn-lt"/>
                          <a:cs typeface="Calibri"/>
                        </a:rPr>
                        <a:t> </a:t>
                      </a:r>
                      <a:r>
                        <a:rPr lang="ru-RU" sz="2400" spc="-5" dirty="0" err="1" smtClean="0">
                          <a:latin typeface="+mn-lt"/>
                          <a:cs typeface="Calibri"/>
                        </a:rPr>
                        <a:t>булмаган</a:t>
                      </a:r>
                      <a:r>
                        <a:rPr lang="ru-RU" sz="2400" spc="-5" dirty="0" smtClean="0">
                          <a:latin typeface="+mn-lt"/>
                          <a:cs typeface="Calibri"/>
                        </a:rPr>
                        <a:t> </a:t>
                      </a:r>
                      <a:r>
                        <a:rPr lang="ru-RU" sz="2400" spc="-5" dirty="0" err="1" smtClean="0">
                          <a:latin typeface="+mn-lt"/>
                          <a:cs typeface="Calibri"/>
                        </a:rPr>
                        <a:t>микрокредит</a:t>
                      </a:r>
                      <a:r>
                        <a:rPr lang="ru-RU" sz="2400" spc="-5" dirty="0" smtClean="0">
                          <a:latin typeface="+mn-lt"/>
                          <a:cs typeface="Calibri"/>
                        </a:rPr>
                        <a:t> </a:t>
                      </a:r>
                      <a:r>
                        <a:rPr lang="ru-RU" sz="2400" spc="-5" dirty="0" err="1" smtClean="0">
                          <a:latin typeface="+mn-lt"/>
                          <a:cs typeface="Calibri"/>
                        </a:rPr>
                        <a:t>компаниясе</a:t>
                      </a:r>
                      <a:r>
                        <a:rPr lang="ru-RU" sz="2400" spc="-5" dirty="0" smtClean="0">
                          <a:latin typeface="+mn-lt"/>
                          <a:cs typeface="Calibri"/>
                        </a:rPr>
                        <a:t> </a:t>
                      </a:r>
                      <a:r>
                        <a:rPr lang="ru-RU" sz="2400" spc="-5" dirty="0" err="1" smtClean="0">
                          <a:latin typeface="+mn-lt"/>
                          <a:cs typeface="Calibri"/>
                        </a:rPr>
                        <a:t>кагыйдәләре буенча</a:t>
                      </a:r>
                      <a:endParaRPr sz="24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3015"/>
            <a:ext cx="3035935" cy="3038475"/>
          </a:xfrm>
          <a:custGeom>
            <a:avLst/>
            <a:gdLst/>
            <a:ahLst/>
            <a:cxnLst/>
            <a:rect l="l" t="t" r="r" b="b"/>
            <a:pathLst>
              <a:path w="3035935" h="3038475">
                <a:moveTo>
                  <a:pt x="3035477" y="285"/>
                </a:moveTo>
                <a:lnTo>
                  <a:pt x="0" y="285"/>
                </a:lnTo>
                <a:lnTo>
                  <a:pt x="0" y="3038557"/>
                </a:lnTo>
                <a:lnTo>
                  <a:pt x="3035477" y="285"/>
                </a:lnTo>
                <a:close/>
              </a:path>
            </a:pathLst>
          </a:custGeom>
          <a:solidFill>
            <a:srgbClr val="E84E21"/>
          </a:solidFill>
        </p:spPr>
        <p:txBody>
          <a:bodyPr wrap="square" lIns="0" tIns="0" rIns="0" bIns="0" rtlCol="0"/>
          <a:lstStyle/>
          <a:p>
            <a:endParaRPr/>
          </a:p>
        </p:txBody>
      </p:sp>
      <p:sp>
        <p:nvSpPr>
          <p:cNvPr id="3" name="object 3"/>
          <p:cNvSpPr/>
          <p:nvPr/>
        </p:nvSpPr>
        <p:spPr>
          <a:xfrm>
            <a:off x="17068418" y="8275160"/>
            <a:ext cx="3035300" cy="3035935"/>
          </a:xfrm>
          <a:custGeom>
            <a:avLst/>
            <a:gdLst/>
            <a:ahLst/>
            <a:cxnLst/>
            <a:rect l="l" t="t" r="r" b="b"/>
            <a:pathLst>
              <a:path w="3035300" h="3035934">
                <a:moveTo>
                  <a:pt x="3034664" y="76"/>
                </a:moveTo>
                <a:lnTo>
                  <a:pt x="-431" y="3035529"/>
                </a:lnTo>
                <a:lnTo>
                  <a:pt x="3034664" y="3035529"/>
                </a:lnTo>
                <a:lnTo>
                  <a:pt x="3034664" y="76"/>
                </a:lnTo>
                <a:close/>
              </a:path>
            </a:pathLst>
          </a:custGeom>
          <a:solidFill>
            <a:srgbClr val="E84E21"/>
          </a:solidFill>
        </p:spPr>
        <p:txBody>
          <a:bodyPr wrap="square" lIns="0" tIns="0" rIns="0" bIns="0" rtlCol="0"/>
          <a:lstStyle/>
          <a:p>
            <a:endParaRPr/>
          </a:p>
        </p:txBody>
      </p:sp>
      <p:sp>
        <p:nvSpPr>
          <p:cNvPr id="5" name="object 5"/>
          <p:cNvSpPr/>
          <p:nvPr/>
        </p:nvSpPr>
        <p:spPr>
          <a:xfrm>
            <a:off x="1987937" y="1248267"/>
            <a:ext cx="15654987" cy="9204165"/>
          </a:xfrm>
          <a:custGeom>
            <a:avLst/>
            <a:gdLst/>
            <a:ahLst/>
            <a:cxnLst/>
            <a:rect l="l" t="t" r="r" b="b"/>
            <a:pathLst>
              <a:path w="12840969" h="8903335">
                <a:moveTo>
                  <a:pt x="12840421" y="247"/>
                </a:moveTo>
                <a:lnTo>
                  <a:pt x="1157478" y="247"/>
                </a:lnTo>
                <a:lnTo>
                  <a:pt x="-97" y="1469218"/>
                </a:lnTo>
                <a:lnTo>
                  <a:pt x="-97" y="8902925"/>
                </a:lnTo>
                <a:lnTo>
                  <a:pt x="11682845" y="8902925"/>
                </a:lnTo>
                <a:lnTo>
                  <a:pt x="12840421" y="7434004"/>
                </a:lnTo>
                <a:lnTo>
                  <a:pt x="12840421" y="247"/>
                </a:lnTo>
                <a:close/>
              </a:path>
            </a:pathLst>
          </a:custGeom>
          <a:solidFill>
            <a:srgbClr val="F0F0F0"/>
          </a:solidFill>
        </p:spPr>
        <p:txBody>
          <a:bodyPr wrap="square" lIns="0" tIns="0" rIns="0" bIns="0" rtlCol="0"/>
          <a:lstStyle/>
          <a:p>
            <a:endParaRPr/>
          </a:p>
        </p:txBody>
      </p:sp>
      <p:sp>
        <p:nvSpPr>
          <p:cNvPr id="6" name="object 6"/>
          <p:cNvSpPr txBox="1"/>
          <p:nvPr/>
        </p:nvSpPr>
        <p:spPr>
          <a:xfrm>
            <a:off x="3551192" y="1017555"/>
            <a:ext cx="7858180" cy="836126"/>
          </a:xfrm>
          <a:prstGeom prst="rect">
            <a:avLst/>
          </a:prstGeom>
        </p:spPr>
        <p:txBody>
          <a:bodyPr vert="horz" wrap="square" lIns="0" tIns="12700" rIns="0" bIns="0" rtlCol="0">
            <a:spAutoFit/>
          </a:bodyPr>
          <a:lstStyle/>
          <a:p>
            <a:pPr marL="12700">
              <a:lnSpc>
                <a:spcPct val="100000"/>
              </a:lnSpc>
              <a:spcBef>
                <a:spcPts val="100"/>
              </a:spcBef>
            </a:pPr>
            <a:r>
              <a:rPr sz="8025" b="1" spc="-7" baseline="-4153">
                <a:solidFill>
                  <a:srgbClr val="E84E21"/>
                </a:solidFill>
                <a:latin typeface="Calibri"/>
                <a:cs typeface="Calibri"/>
              </a:rPr>
              <a:t>03</a:t>
            </a:r>
            <a:r>
              <a:rPr sz="8025" b="1" spc="-247" baseline="-4153">
                <a:solidFill>
                  <a:srgbClr val="E84E21"/>
                </a:solidFill>
                <a:latin typeface="Calibri"/>
                <a:cs typeface="Calibri"/>
              </a:rPr>
              <a:t> </a:t>
            </a:r>
            <a:r>
              <a:rPr lang="ru-RU" sz="2400" b="1" spc="-5" dirty="0" err="1" smtClean="0">
                <a:cs typeface="Calibri"/>
              </a:rPr>
              <a:t>«Сәнәгать парклары</a:t>
            </a:r>
            <a:r>
              <a:rPr lang="ru-RU" sz="2400" b="1" spc="-5" dirty="0" smtClean="0">
                <a:cs typeface="Calibri"/>
              </a:rPr>
              <a:t>» </a:t>
            </a:r>
            <a:r>
              <a:rPr lang="ru-RU" sz="2400" b="1" spc="-5" dirty="0" err="1" smtClean="0">
                <a:cs typeface="Calibri"/>
              </a:rPr>
              <a:t>микрофинанс</a:t>
            </a:r>
            <a:r>
              <a:rPr lang="ru-RU" sz="2400" b="1" spc="-5" dirty="0" smtClean="0">
                <a:cs typeface="Calibri"/>
              </a:rPr>
              <a:t> продукты</a:t>
            </a:r>
            <a:endParaRPr sz="2400" dirty="0">
              <a:latin typeface="Calibri"/>
              <a:cs typeface="Calibri"/>
            </a:endParaRPr>
          </a:p>
        </p:txBody>
      </p:sp>
      <p:sp>
        <p:nvSpPr>
          <p:cNvPr id="9" name="object 9"/>
          <p:cNvSpPr txBox="1"/>
          <p:nvPr/>
        </p:nvSpPr>
        <p:spPr>
          <a:xfrm>
            <a:off x="608804" y="10609348"/>
            <a:ext cx="1371600" cy="272415"/>
          </a:xfrm>
          <a:prstGeom prst="rect">
            <a:avLst/>
          </a:prstGeom>
        </p:spPr>
        <p:txBody>
          <a:bodyPr vert="horz" wrap="square" lIns="0" tIns="0" rIns="0" bIns="0" rtlCol="0">
            <a:spAutoFit/>
          </a:bodyPr>
          <a:lstStyle/>
          <a:p>
            <a:pPr marL="12700">
              <a:lnSpc>
                <a:spcPts val="1950"/>
              </a:lnSpc>
            </a:pPr>
            <a:r>
              <a:rPr sz="1950" spc="-70" dirty="0">
                <a:solidFill>
                  <a:srgbClr val="672C17"/>
                </a:solidFill>
                <a:latin typeface="Calibri"/>
                <a:cs typeface="Calibri"/>
              </a:rPr>
              <a:t>ФАСТТРЕК.РФ</a:t>
            </a:r>
            <a:endParaRPr sz="1950" dirty="0">
              <a:latin typeface="Calibri"/>
              <a:cs typeface="Calibri"/>
            </a:endParaRPr>
          </a:p>
        </p:txBody>
      </p:sp>
      <p:sp>
        <p:nvSpPr>
          <p:cNvPr id="7" name="object 7"/>
          <p:cNvSpPr txBox="1"/>
          <p:nvPr/>
        </p:nvSpPr>
        <p:spPr>
          <a:xfrm>
            <a:off x="1294604" y="4269326"/>
            <a:ext cx="88265" cy="322580"/>
          </a:xfrm>
          <a:prstGeom prst="rect">
            <a:avLst/>
          </a:prstGeom>
        </p:spPr>
        <p:txBody>
          <a:bodyPr vert="horz" wrap="square" lIns="0" tIns="12065" rIns="0" bIns="0" rtlCol="0">
            <a:spAutoFit/>
          </a:bodyPr>
          <a:lstStyle/>
          <a:p>
            <a:pPr marL="12700">
              <a:lnSpc>
                <a:spcPct val="100000"/>
              </a:lnSpc>
              <a:spcBef>
                <a:spcPts val="95"/>
              </a:spcBef>
            </a:pPr>
            <a:r>
              <a:rPr sz="1950" spc="-5" dirty="0">
                <a:solidFill>
                  <a:srgbClr val="1D1D1B"/>
                </a:solidFill>
                <a:latin typeface="Calibri"/>
                <a:cs typeface="Calibri"/>
              </a:rPr>
              <a:t>.</a:t>
            </a:r>
            <a:endParaRPr sz="1950">
              <a:latin typeface="Calibri"/>
              <a:cs typeface="Calibri"/>
            </a:endParaRPr>
          </a:p>
        </p:txBody>
      </p:sp>
      <p:graphicFrame>
        <p:nvGraphicFramePr>
          <p:cNvPr id="8" name="object 8"/>
          <p:cNvGraphicFramePr>
            <a:graphicFrameLocks noGrp="1"/>
          </p:cNvGraphicFramePr>
          <p:nvPr>
            <p:extLst>
              <p:ext uri="{D42A27DB-BD31-4B8C-83A1-F6EECF244321}">
                <p14:modId xmlns:p14="http://schemas.microsoft.com/office/powerpoint/2010/main" xmlns="" val="628248304"/>
              </p:ext>
            </p:extLst>
          </p:nvPr>
        </p:nvGraphicFramePr>
        <p:xfrm>
          <a:off x="2836812" y="2060451"/>
          <a:ext cx="13636277" cy="6993083"/>
        </p:xfrm>
        <a:graphic>
          <a:graphicData uri="http://schemas.openxmlformats.org/drawingml/2006/table">
            <a:tbl>
              <a:tblPr firstRow="1" bandRow="1">
                <a:tableStyleId>{2D5ABB26-0587-4C30-8999-92F81FD0307C}</a:tableStyleId>
              </a:tblPr>
              <a:tblGrid>
                <a:gridCol w="3929090">
                  <a:extLst>
                    <a:ext uri="{9D8B030D-6E8A-4147-A177-3AD203B41FA5}">
                      <a16:colId xmlns:a16="http://schemas.microsoft.com/office/drawing/2014/main" xmlns="" val="20000"/>
                    </a:ext>
                  </a:extLst>
                </a:gridCol>
                <a:gridCol w="9707187">
                  <a:extLst>
                    <a:ext uri="{9D8B030D-6E8A-4147-A177-3AD203B41FA5}">
                      <a16:colId xmlns:a16="http://schemas.microsoft.com/office/drawing/2014/main" xmlns="" val="20001"/>
                    </a:ext>
                  </a:extLst>
                </a:gridCol>
              </a:tblGrid>
              <a:tr h="3067174">
                <a:tc>
                  <a:txBody>
                    <a:bodyPr/>
                    <a:lstStyle/>
                    <a:p>
                      <a:pPr>
                        <a:lnSpc>
                          <a:spcPct val="100000"/>
                        </a:lnSpc>
                      </a:pPr>
                      <a:endParaRPr sz="2400" b="1" dirty="0">
                        <a:latin typeface="Times New Roman"/>
                        <a:cs typeface="Times New Roman"/>
                      </a:endParaRPr>
                    </a:p>
                    <a:p>
                      <a:pPr>
                        <a:lnSpc>
                          <a:spcPct val="100000"/>
                        </a:lnSpc>
                      </a:pPr>
                      <a:endParaRPr sz="2400" b="1" dirty="0">
                        <a:latin typeface="Times New Roman"/>
                        <a:cs typeface="Times New Roman"/>
                      </a:endParaRPr>
                    </a:p>
                    <a:p>
                      <a:pPr>
                        <a:lnSpc>
                          <a:spcPct val="100000"/>
                        </a:lnSpc>
                      </a:pPr>
                      <a:endParaRPr sz="2400" b="1" dirty="0">
                        <a:latin typeface="Times New Roman"/>
                        <a:cs typeface="Times New Roman"/>
                      </a:endParaRPr>
                    </a:p>
                    <a:p>
                      <a:pPr marL="43180">
                        <a:lnSpc>
                          <a:spcPct val="100000"/>
                        </a:lnSpc>
                        <a:spcBef>
                          <a:spcPts val="2125"/>
                        </a:spcBef>
                      </a:pPr>
                      <a:r>
                        <a:rPr lang="tt-RU" sz="2400" b="1" spc="-5" dirty="0" smtClean="0">
                          <a:latin typeface="Calibri"/>
                          <a:cs typeface="Calibri"/>
                        </a:rPr>
                        <a:t>Максатчан</a:t>
                      </a:r>
                      <a:r>
                        <a:rPr sz="2400" b="1" spc="-95" smtClean="0">
                          <a:latin typeface="Calibri"/>
                          <a:cs typeface="Calibri"/>
                        </a:rPr>
                        <a:t> </a:t>
                      </a:r>
                      <a:r>
                        <a:rPr sz="2400" b="1" spc="-5" dirty="0">
                          <a:latin typeface="Calibri"/>
                          <a:cs typeface="Calibri"/>
                        </a:rPr>
                        <a:t>сегмент</a:t>
                      </a:r>
                      <a:endParaRPr sz="2400" b="1"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gn="just">
                        <a:lnSpc>
                          <a:spcPct val="100000"/>
                        </a:lnSpc>
                        <a:spcBef>
                          <a:spcPts val="1330"/>
                        </a:spcBef>
                      </a:pPr>
                      <a:r>
                        <a:rPr lang="ru-RU" sz="2400" spc="-5" dirty="0" smtClean="0">
                          <a:latin typeface="+mn-lt"/>
                          <a:cs typeface="Calibri"/>
                        </a:rPr>
                        <a:t>Татарстан </a:t>
                      </a:r>
                      <a:r>
                        <a:rPr lang="ru-RU" sz="2400" spc="-5" dirty="0" err="1" smtClean="0">
                          <a:latin typeface="+mn-lt"/>
                          <a:cs typeface="Calibri"/>
                        </a:rPr>
                        <a:t>Республикасы</a:t>
                      </a:r>
                      <a:r>
                        <a:rPr lang="ru-RU" sz="2400" spc="-5" dirty="0" smtClean="0">
                          <a:latin typeface="+mn-lt"/>
                          <a:cs typeface="Calibri"/>
                        </a:rPr>
                        <a:t> </a:t>
                      </a:r>
                      <a:r>
                        <a:rPr lang="ru-RU" sz="2400" spc="-5" dirty="0" err="1" smtClean="0">
                          <a:latin typeface="+mn-lt"/>
                          <a:cs typeface="Calibri"/>
                        </a:rPr>
                        <a:t>Икътисад</a:t>
                      </a:r>
                      <a:r>
                        <a:rPr lang="ru-RU" sz="2400" spc="-5" dirty="0" smtClean="0">
                          <a:latin typeface="+mn-lt"/>
                          <a:cs typeface="Calibri"/>
                        </a:rPr>
                        <a:t> </a:t>
                      </a:r>
                      <a:r>
                        <a:rPr lang="ru-RU" sz="2400" spc="-5" dirty="0" err="1" smtClean="0">
                          <a:latin typeface="+mn-lt"/>
                          <a:cs typeface="Calibri"/>
                        </a:rPr>
                        <a:t>министрлыгы</a:t>
                      </a:r>
                      <a:r>
                        <a:rPr lang="ru-RU" sz="2400" spc="-5" dirty="0" smtClean="0">
                          <a:latin typeface="+mn-lt"/>
                          <a:cs typeface="Calibri"/>
                        </a:rPr>
                        <a:t> </a:t>
                      </a:r>
                      <a:r>
                        <a:rPr lang="ru-RU" sz="2400" spc="-5" dirty="0" err="1" smtClean="0">
                          <a:latin typeface="+mn-lt"/>
                          <a:cs typeface="Calibri"/>
                        </a:rPr>
                        <a:t>белән </a:t>
                      </a:r>
                      <a:r>
                        <a:rPr lang="ru-RU" sz="2400" spc="-5" dirty="0" smtClean="0">
                          <a:latin typeface="+mn-lt"/>
                          <a:cs typeface="Calibri"/>
                        </a:rPr>
                        <a:t>индустрия (</a:t>
                      </a:r>
                      <a:r>
                        <a:rPr lang="ru-RU" sz="2400" spc="-5" dirty="0" err="1" smtClean="0">
                          <a:latin typeface="+mn-lt"/>
                          <a:cs typeface="Calibri"/>
                        </a:rPr>
                        <a:t>сәнәгать</a:t>
                      </a:r>
                      <a:r>
                        <a:rPr lang="ru-RU" sz="2400" spc="-5" dirty="0" smtClean="0">
                          <a:latin typeface="+mn-lt"/>
                          <a:cs typeface="Calibri"/>
                        </a:rPr>
                        <a:t>) </a:t>
                      </a:r>
                      <a:r>
                        <a:rPr lang="ru-RU" sz="2400" spc="-5" dirty="0" err="1" smtClean="0">
                          <a:latin typeface="+mn-lt"/>
                          <a:cs typeface="Calibri"/>
                        </a:rPr>
                        <a:t>парклары</a:t>
                      </a:r>
                      <a:r>
                        <a:rPr lang="ru-RU" sz="2400" spc="-5" dirty="0" smtClean="0">
                          <a:latin typeface="+mn-lt"/>
                          <a:cs typeface="Calibri"/>
                        </a:rPr>
                        <a:t> </a:t>
                      </a:r>
                      <a:r>
                        <a:rPr lang="ru-RU" sz="2400" spc="-5" dirty="0" err="1" smtClean="0">
                          <a:latin typeface="+mn-lt"/>
                          <a:cs typeface="Calibri"/>
                        </a:rPr>
                        <a:t>территориясендә эшчәнлек алып</a:t>
                      </a:r>
                      <a:r>
                        <a:rPr lang="ru-RU" sz="2400" spc="-5" dirty="0" smtClean="0">
                          <a:latin typeface="+mn-lt"/>
                          <a:cs typeface="Calibri"/>
                        </a:rPr>
                        <a:t> бару </a:t>
                      </a:r>
                      <a:r>
                        <a:rPr lang="ru-RU" sz="2400" spc="-5" dirty="0" err="1" smtClean="0">
                          <a:latin typeface="+mn-lt"/>
                          <a:cs typeface="Calibri"/>
                        </a:rPr>
                        <a:t>турында</a:t>
                      </a:r>
                      <a:r>
                        <a:rPr lang="ru-RU" sz="2400" spc="-5" dirty="0" smtClean="0">
                          <a:latin typeface="+mn-lt"/>
                          <a:cs typeface="Calibri"/>
                        </a:rPr>
                        <a:t> </a:t>
                      </a:r>
                      <a:r>
                        <a:rPr lang="ru-RU" sz="2400" spc="-5" dirty="0" err="1" smtClean="0">
                          <a:latin typeface="+mn-lt"/>
                          <a:cs typeface="Calibri"/>
                        </a:rPr>
                        <a:t>килешү төзегән </a:t>
                      </a:r>
                      <a:r>
                        <a:rPr lang="ru-RU" sz="2400" spc="-5" dirty="0" smtClean="0">
                          <a:latin typeface="+mn-lt"/>
                          <a:cs typeface="Calibri"/>
                        </a:rPr>
                        <a:t>кече </a:t>
                      </a:r>
                      <a:r>
                        <a:rPr lang="ru-RU" sz="2400" spc="-5" dirty="0" err="1" smtClean="0">
                          <a:latin typeface="+mn-lt"/>
                          <a:cs typeface="Calibri"/>
                        </a:rPr>
                        <a:t>һәм урта</a:t>
                      </a:r>
                      <a:r>
                        <a:rPr lang="ru-RU" sz="2400" spc="-5" dirty="0" smtClean="0">
                          <a:latin typeface="+mn-lt"/>
                          <a:cs typeface="Calibri"/>
                        </a:rPr>
                        <a:t> </a:t>
                      </a:r>
                      <a:r>
                        <a:rPr lang="ru-RU" sz="2400" spc="-5" dirty="0" err="1" smtClean="0">
                          <a:latin typeface="+mn-lt"/>
                          <a:cs typeface="Calibri"/>
                        </a:rPr>
                        <a:t>эшкуарлык</a:t>
                      </a:r>
                      <a:r>
                        <a:rPr lang="ru-RU" sz="2400" spc="-5" dirty="0" smtClean="0">
                          <a:latin typeface="+mn-lt"/>
                          <a:cs typeface="Calibri"/>
                        </a:rPr>
                        <a:t> </a:t>
                      </a:r>
                      <a:r>
                        <a:rPr lang="ru-RU" sz="2400" spc="-5" dirty="0" err="1" smtClean="0">
                          <a:latin typeface="+mn-lt"/>
                          <a:cs typeface="Calibri"/>
                        </a:rPr>
                        <a:t>субъектлары</a:t>
                      </a:r>
                      <a:r>
                        <a:rPr lang="ru-RU" sz="2400" spc="-5" dirty="0" smtClean="0">
                          <a:latin typeface="+mn-lt"/>
                          <a:cs typeface="Calibri"/>
                        </a:rPr>
                        <a:t> </a:t>
                      </a:r>
                      <a:r>
                        <a:rPr lang="ru-RU" sz="2400" spc="-5" dirty="0" err="1" smtClean="0">
                          <a:latin typeface="+mn-lt"/>
                          <a:cs typeface="Calibri"/>
                        </a:rPr>
                        <a:t>булган</a:t>
                      </a:r>
                      <a:r>
                        <a:rPr lang="ru-RU" sz="2400" spc="-5" dirty="0" smtClean="0">
                          <a:latin typeface="+mn-lt"/>
                          <a:cs typeface="Calibri"/>
                        </a:rPr>
                        <a:t> индустрия (</a:t>
                      </a:r>
                      <a:r>
                        <a:rPr lang="ru-RU" sz="2400" spc="-5" dirty="0" err="1" smtClean="0">
                          <a:latin typeface="+mn-lt"/>
                          <a:cs typeface="Calibri"/>
                        </a:rPr>
                        <a:t>сәнәгать</a:t>
                      </a:r>
                      <a:r>
                        <a:rPr lang="ru-RU" sz="2400" spc="-5" dirty="0" smtClean="0">
                          <a:latin typeface="+mn-lt"/>
                          <a:cs typeface="Calibri"/>
                        </a:rPr>
                        <a:t>) </a:t>
                      </a:r>
                      <a:r>
                        <a:rPr lang="ru-RU" sz="2400" spc="-5" dirty="0" err="1" smtClean="0">
                          <a:latin typeface="+mn-lt"/>
                          <a:cs typeface="Calibri"/>
                        </a:rPr>
                        <a:t>паркларының идарәче компанияләре һәм</a:t>
                      </a:r>
                      <a:r>
                        <a:rPr lang="ru-RU" sz="2400" spc="-5" dirty="0" smtClean="0">
                          <a:latin typeface="+mn-lt"/>
                          <a:cs typeface="Calibri"/>
                        </a:rPr>
                        <a:t>/яки индустрия (</a:t>
                      </a:r>
                      <a:r>
                        <a:rPr lang="ru-RU" sz="2400" spc="-5" dirty="0" err="1" smtClean="0">
                          <a:latin typeface="+mn-lt"/>
                          <a:cs typeface="Calibri"/>
                        </a:rPr>
                        <a:t>сәнәгать</a:t>
                      </a:r>
                      <a:r>
                        <a:rPr lang="ru-RU" sz="2400" spc="-5" dirty="0" smtClean="0">
                          <a:latin typeface="+mn-lt"/>
                          <a:cs typeface="Calibri"/>
                        </a:rPr>
                        <a:t>) </a:t>
                      </a:r>
                      <a:r>
                        <a:rPr lang="ru-RU" sz="2400" spc="-5" dirty="0" err="1" smtClean="0">
                          <a:latin typeface="+mn-lt"/>
                          <a:cs typeface="Calibri"/>
                        </a:rPr>
                        <a:t>парклары</a:t>
                      </a:r>
                      <a:r>
                        <a:rPr lang="ru-RU" sz="2400" spc="-5" dirty="0" smtClean="0">
                          <a:latin typeface="+mn-lt"/>
                          <a:cs typeface="Calibri"/>
                        </a:rPr>
                        <a:t> </a:t>
                      </a:r>
                      <a:r>
                        <a:rPr lang="ru-RU" sz="2400" spc="-5" dirty="0" err="1" smtClean="0">
                          <a:latin typeface="+mn-lt"/>
                          <a:cs typeface="Calibri"/>
                        </a:rPr>
                        <a:t>резидентлары</a:t>
                      </a:r>
                      <a:r>
                        <a:rPr lang="ru-RU" sz="2400" spc="-5" dirty="0" smtClean="0">
                          <a:latin typeface="+mn-lt"/>
                          <a:cs typeface="Calibri"/>
                        </a:rPr>
                        <a:t> </a:t>
                      </a:r>
                      <a:r>
                        <a:rPr lang="ru-RU" sz="2400" spc="-5" dirty="0" err="1" smtClean="0">
                          <a:latin typeface="+mn-lt"/>
                          <a:cs typeface="Calibri"/>
                        </a:rPr>
                        <a:t>өчен</a:t>
                      </a:r>
                      <a:endParaRPr sz="2400" dirty="0">
                        <a:latin typeface="Calibri"/>
                        <a:cs typeface="Calibri"/>
                      </a:endParaRPr>
                    </a:p>
                  </a:txBody>
                  <a:tcPr marL="0" marR="0" marT="168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0"/>
                  </a:ext>
                </a:extLst>
              </a:tr>
              <a:tr h="890590">
                <a:tc>
                  <a:txBody>
                    <a:bodyPr/>
                    <a:lstStyle/>
                    <a:p>
                      <a:pPr marL="43180">
                        <a:lnSpc>
                          <a:spcPts val="2655"/>
                        </a:lnSpc>
                      </a:pPr>
                      <a:r>
                        <a:rPr lang="tt-RU" sz="2400" b="1" dirty="0" smtClean="0">
                          <a:solidFill>
                            <a:schemeClr val="tx1"/>
                          </a:solidFill>
                          <a:latin typeface="Calibri"/>
                          <a:cs typeface="Calibri"/>
                        </a:rPr>
                        <a:t>Максатчан</a:t>
                      </a:r>
                      <a:r>
                        <a:rPr lang="tt-RU" sz="2400" b="1" baseline="0" dirty="0" smtClean="0">
                          <a:solidFill>
                            <a:schemeClr val="tx1"/>
                          </a:solidFill>
                          <a:latin typeface="Calibri"/>
                          <a:cs typeface="Calibri"/>
                        </a:rPr>
                        <a:t> </a:t>
                      </a:r>
                      <a:r>
                        <a:rPr lang="tt-RU" sz="2400" b="1" spc="-5" dirty="0" smtClean="0">
                          <a:solidFill>
                            <a:schemeClr val="tx1"/>
                          </a:solidFill>
                          <a:latin typeface="Calibri"/>
                          <a:cs typeface="Calibri"/>
                        </a:rPr>
                        <a:t>куллану</a:t>
                      </a:r>
                      <a:endParaRPr sz="2400" b="1">
                        <a:solidFill>
                          <a:schemeClr val="tx1"/>
                        </a:solidFill>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C59261"/>
                    </a:solidFill>
                  </a:tcPr>
                </a:tc>
                <a:tc>
                  <a:txBody>
                    <a:bodyPr/>
                    <a:lstStyle/>
                    <a:p>
                      <a:pPr marL="43180">
                        <a:lnSpc>
                          <a:spcPct val="100000"/>
                        </a:lnSpc>
                        <a:spcBef>
                          <a:spcPts val="1335"/>
                        </a:spcBef>
                      </a:pPr>
                      <a:r>
                        <a:rPr lang="tt-RU" sz="2400" b="0" dirty="0" smtClean="0">
                          <a:solidFill>
                            <a:schemeClr val="tx1"/>
                          </a:solidFill>
                          <a:latin typeface="+mn-lt"/>
                          <a:ea typeface="+mn-ea"/>
                          <a:cs typeface="+mn-cs"/>
                        </a:rPr>
                        <a:t>Заемчы нигезләгән теләсә нинди чыгымнар</a:t>
                      </a:r>
                      <a:endParaRPr sz="3200" b="0">
                        <a:solidFill>
                          <a:schemeClr val="tx1"/>
                        </a:solidFill>
                        <a:latin typeface="Calibri"/>
                        <a:cs typeface="Calibri"/>
                      </a:endParaRPr>
                    </a:p>
                  </a:txBody>
                  <a:tcPr marL="0" marR="0" marT="1695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1"/>
                  </a:ext>
                </a:extLst>
              </a:tr>
              <a:tr h="498189">
                <a:tc>
                  <a:txBody>
                    <a:bodyPr/>
                    <a:lstStyle/>
                    <a:p>
                      <a:pPr>
                        <a:lnSpc>
                          <a:spcPct val="115000"/>
                        </a:lnSpc>
                        <a:spcAft>
                          <a:spcPts val="0"/>
                        </a:spcAft>
                      </a:pPr>
                      <a:r>
                        <a:rPr lang="tt-RU" sz="2400" b="1" spc="-5" dirty="0">
                          <a:solidFill>
                            <a:srgbClr val="000000"/>
                          </a:solidFill>
                          <a:latin typeface="Calibri"/>
                          <a:ea typeface="Times New Roman"/>
                          <a:cs typeface="Calibri"/>
                        </a:rPr>
                        <a:t>М</a:t>
                      </a:r>
                      <a:r>
                        <a:rPr lang="ru-RU" sz="2400" b="1" spc="-5" dirty="0" err="1">
                          <a:solidFill>
                            <a:srgbClr val="000000"/>
                          </a:solidFill>
                          <a:latin typeface="Calibri"/>
                          <a:ea typeface="Times New Roman"/>
                          <a:cs typeface="Calibri"/>
                        </a:rPr>
                        <a:t>икроза</a:t>
                      </a:r>
                      <a:r>
                        <a:rPr lang="tt-RU" sz="2400" b="1" spc="-5" dirty="0">
                          <a:solidFill>
                            <a:srgbClr val="000000"/>
                          </a:solidFill>
                          <a:latin typeface="Calibri"/>
                          <a:ea typeface="Times New Roman"/>
                          <a:cs typeface="Calibri"/>
                        </a:rPr>
                        <a:t>е</a:t>
                      </a:r>
                      <a:r>
                        <a:rPr lang="ru-RU" sz="2400" b="1" spc="-5" dirty="0">
                          <a:solidFill>
                            <a:srgbClr val="000000"/>
                          </a:solidFill>
                          <a:latin typeface="Calibri"/>
                          <a:ea typeface="Times New Roman"/>
                          <a:cs typeface="Calibri"/>
                        </a:rPr>
                        <a:t>м</a:t>
                      </a:r>
                      <a:r>
                        <a:rPr lang="tt-RU" sz="2400" b="1" spc="-5" dirty="0">
                          <a:solidFill>
                            <a:srgbClr val="000000"/>
                          </a:solidFill>
                          <a:latin typeface="Calibri"/>
                          <a:ea typeface="Times New Roman"/>
                          <a:cs typeface="Calibri"/>
                        </a:rPr>
                        <a:t> суммасы</a:t>
                      </a:r>
                      <a:endParaRPr lang="ru-RU" sz="2400" b="1" dirty="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nSpc>
                          <a:spcPts val="2655"/>
                        </a:lnSpc>
                      </a:pPr>
                      <a:r>
                        <a:rPr sz="2400" smtClean="0">
                          <a:latin typeface="Calibri"/>
                          <a:cs typeface="Calibri"/>
                        </a:rPr>
                        <a:t>300</a:t>
                      </a:r>
                      <a:r>
                        <a:rPr sz="2400" spc="-60" smtClean="0">
                          <a:latin typeface="Calibri"/>
                          <a:cs typeface="Calibri"/>
                        </a:rPr>
                        <a:t> </a:t>
                      </a:r>
                      <a:r>
                        <a:rPr sz="2400" smtClean="0">
                          <a:latin typeface="Calibri"/>
                          <a:cs typeface="Calibri"/>
                        </a:rPr>
                        <a:t>000</a:t>
                      </a:r>
                      <a:r>
                        <a:rPr lang="tt-RU" sz="2400" spc="-85" baseline="0" dirty="0" smtClean="0">
                          <a:latin typeface="Calibri"/>
                          <a:cs typeface="Calibri"/>
                        </a:rPr>
                        <a:t> нән</a:t>
                      </a:r>
                      <a:r>
                        <a:rPr sz="2400" spc="-45" smtClean="0">
                          <a:latin typeface="Calibri"/>
                          <a:cs typeface="Calibri"/>
                        </a:rPr>
                        <a:t> </a:t>
                      </a:r>
                      <a:r>
                        <a:rPr sz="2400" dirty="0">
                          <a:latin typeface="Calibri"/>
                          <a:cs typeface="Calibri"/>
                        </a:rPr>
                        <a:t>5</a:t>
                      </a:r>
                      <a:r>
                        <a:rPr sz="2400" spc="-40" dirty="0">
                          <a:latin typeface="Calibri"/>
                          <a:cs typeface="Calibri"/>
                        </a:rPr>
                        <a:t> </a:t>
                      </a:r>
                      <a:r>
                        <a:rPr sz="2400">
                          <a:latin typeface="Calibri"/>
                          <a:cs typeface="Calibri"/>
                        </a:rPr>
                        <a:t>000</a:t>
                      </a:r>
                      <a:r>
                        <a:rPr sz="2400" spc="-60">
                          <a:latin typeface="Calibri"/>
                          <a:cs typeface="Calibri"/>
                        </a:rPr>
                        <a:t> </a:t>
                      </a:r>
                      <a:r>
                        <a:rPr sz="2400" smtClean="0">
                          <a:latin typeface="Calibri"/>
                          <a:cs typeface="Calibri"/>
                        </a:rPr>
                        <a:t>000</a:t>
                      </a:r>
                      <a:r>
                        <a:rPr lang="tt-RU" sz="2400" spc="-85" baseline="0" dirty="0" smtClean="0">
                          <a:latin typeface="Calibri"/>
                          <a:cs typeface="Calibri"/>
                        </a:rPr>
                        <a:t> с</a:t>
                      </a:r>
                      <a:r>
                        <a:rPr lang="tt-RU" sz="2400" spc="-5" dirty="0" smtClean="0">
                          <a:latin typeface="Calibri"/>
                          <a:cs typeface="Calibri"/>
                        </a:rPr>
                        <a:t>умга</a:t>
                      </a:r>
                      <a:r>
                        <a:rPr lang="tt-RU" sz="2400" spc="-5" baseline="0" dirty="0" smtClean="0">
                          <a:latin typeface="Calibri"/>
                          <a:cs typeface="Calibri"/>
                        </a:rPr>
                        <a:t> кадәр</a:t>
                      </a:r>
                      <a:r>
                        <a:rPr sz="2400" spc="-5" smtClean="0">
                          <a:latin typeface="Calibri"/>
                          <a:cs typeface="Calibri"/>
                        </a:rPr>
                        <a:t>.</a:t>
                      </a:r>
                      <a:endParaRPr sz="240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2"/>
                  </a:ext>
                </a:extLst>
              </a:tr>
              <a:tr h="498189">
                <a:tc>
                  <a:txBody>
                    <a:bodyPr/>
                    <a:lstStyle/>
                    <a:p>
                      <a:pPr>
                        <a:lnSpc>
                          <a:spcPct val="115000"/>
                        </a:lnSpc>
                        <a:spcAft>
                          <a:spcPts val="0"/>
                        </a:spcAft>
                      </a:pPr>
                      <a:r>
                        <a:rPr lang="tt-RU" sz="2400" b="1" spc="-5" dirty="0">
                          <a:solidFill>
                            <a:srgbClr val="000000"/>
                          </a:solidFill>
                          <a:latin typeface="Calibri"/>
                          <a:ea typeface="Times New Roman"/>
                          <a:cs typeface="Calibri"/>
                        </a:rPr>
                        <a:t>М</a:t>
                      </a:r>
                      <a:r>
                        <a:rPr lang="ru-RU" sz="2400" b="1" spc="-5" dirty="0" err="1">
                          <a:solidFill>
                            <a:srgbClr val="000000"/>
                          </a:solidFill>
                          <a:latin typeface="Calibri"/>
                          <a:ea typeface="Times New Roman"/>
                          <a:cs typeface="Calibri"/>
                        </a:rPr>
                        <a:t>икроза</a:t>
                      </a:r>
                      <a:r>
                        <a:rPr lang="tt-RU" sz="2400" b="1" spc="-5" dirty="0">
                          <a:solidFill>
                            <a:srgbClr val="000000"/>
                          </a:solidFill>
                          <a:latin typeface="Calibri"/>
                          <a:ea typeface="Times New Roman"/>
                          <a:cs typeface="Calibri"/>
                        </a:rPr>
                        <a:t>е</a:t>
                      </a:r>
                      <a:r>
                        <a:rPr lang="ru-RU" sz="2400" b="1" spc="-5" dirty="0">
                          <a:solidFill>
                            <a:srgbClr val="000000"/>
                          </a:solidFill>
                          <a:latin typeface="Calibri"/>
                          <a:ea typeface="Times New Roman"/>
                          <a:cs typeface="Calibri"/>
                        </a:rPr>
                        <a:t>м </a:t>
                      </a:r>
                      <a:r>
                        <a:rPr lang="tt-RU" sz="2400" b="1" spc="-5" dirty="0">
                          <a:solidFill>
                            <a:srgbClr val="000000"/>
                          </a:solidFill>
                          <a:latin typeface="Calibri"/>
                          <a:ea typeface="Times New Roman"/>
                          <a:cs typeface="Calibri"/>
                        </a:rPr>
                        <a:t>вакыты</a:t>
                      </a:r>
                      <a:endParaRPr lang="ru-RU" sz="2400" b="1" dirty="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r>
                        <a:rPr lang="ru-RU" sz="2400" b="0" dirty="0" smtClean="0">
                          <a:solidFill>
                            <a:schemeClr val="tx1"/>
                          </a:solidFill>
                          <a:latin typeface="+mn-lt"/>
                          <a:ea typeface="+mn-ea"/>
                          <a:cs typeface="+mn-cs"/>
                        </a:rPr>
                        <a:t>3 </a:t>
                      </a:r>
                      <a:r>
                        <a:rPr lang="tt-RU" sz="2400" b="0" dirty="0" smtClean="0">
                          <a:solidFill>
                            <a:schemeClr val="tx1"/>
                          </a:solidFill>
                          <a:latin typeface="+mn-lt"/>
                          <a:ea typeface="+mn-ea"/>
                          <a:cs typeface="+mn-cs"/>
                        </a:rPr>
                        <a:t>айдан </a:t>
                      </a:r>
                      <a:r>
                        <a:rPr lang="ru-RU" sz="2400" b="0" dirty="0" smtClean="0">
                          <a:solidFill>
                            <a:schemeClr val="tx1"/>
                          </a:solidFill>
                          <a:latin typeface="+mn-lt"/>
                          <a:ea typeface="+mn-ea"/>
                          <a:cs typeface="+mn-cs"/>
                        </a:rPr>
                        <a:t>36 </a:t>
                      </a:r>
                      <a:r>
                        <a:rPr lang="tt-RU" sz="2400" b="0" dirty="0" smtClean="0">
                          <a:solidFill>
                            <a:schemeClr val="tx1"/>
                          </a:solidFill>
                          <a:latin typeface="+mn-lt"/>
                          <a:ea typeface="+mn-ea"/>
                          <a:cs typeface="+mn-cs"/>
                        </a:rPr>
                        <a:t>айга кадәр</a:t>
                      </a:r>
                      <a:r>
                        <a:rPr lang="ru-RU" sz="2400" b="0" dirty="0" smtClean="0">
                          <a:solidFill>
                            <a:schemeClr val="tx1"/>
                          </a:solidFill>
                          <a:latin typeface="+mn-lt"/>
                          <a:ea typeface="+mn-ea"/>
                          <a:cs typeface="+mn-cs"/>
                        </a:rPr>
                        <a:t>. </a:t>
                      </a:r>
                      <a:endParaRPr lang="ru-RU" sz="2400" b="0" dirty="0">
                        <a:solidFill>
                          <a:schemeClr val="tx1"/>
                        </a:solidFill>
                        <a:latin typeface="+mn-lt"/>
                        <a:ea typeface="+mn-ea"/>
                        <a:cs typeface="+mn-cs"/>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3"/>
                  </a:ext>
                </a:extLst>
              </a:tr>
              <a:tr h="498189">
                <a:tc>
                  <a:txBody>
                    <a:bodyPr/>
                    <a:lstStyle/>
                    <a:p>
                      <a:pPr>
                        <a:lnSpc>
                          <a:spcPct val="115000"/>
                        </a:lnSpc>
                        <a:spcAft>
                          <a:spcPts val="0"/>
                        </a:spcAft>
                      </a:pPr>
                      <a:r>
                        <a:rPr lang="tt-RU" sz="2400" b="1" dirty="0">
                          <a:latin typeface="Calibri"/>
                          <a:ea typeface="Calibri"/>
                          <a:cs typeface="Times New Roman"/>
                        </a:rPr>
                        <a:t>Процент ставкасы</a:t>
                      </a:r>
                      <a:endParaRPr lang="ru-RU" sz="2400" b="1" dirty="0">
                        <a:latin typeface="Calibri"/>
                        <a:ea typeface="Calibri"/>
                        <a:cs typeface="Times New Roman"/>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1"/>
                    </a:solidFill>
                  </a:tcPr>
                </a:tc>
                <a:tc>
                  <a:txBody>
                    <a:bodyPr/>
                    <a:lstStyle/>
                    <a:p>
                      <a:pPr marL="43180">
                        <a:lnSpc>
                          <a:spcPts val="2660"/>
                        </a:lnSpc>
                      </a:pPr>
                      <a:r>
                        <a:rPr lang="tt-RU" sz="2400" b="0" dirty="0" smtClean="0">
                          <a:solidFill>
                            <a:schemeClr val="tx1"/>
                          </a:solidFill>
                          <a:latin typeface="+mn-lt"/>
                          <a:ea typeface="+mn-ea"/>
                          <a:cs typeface="+mn-cs"/>
                        </a:rPr>
                        <a:t>Еллык 4,5 %</a:t>
                      </a:r>
                      <a:endParaRPr sz="3200" b="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1"/>
                    </a:solidFill>
                  </a:tcPr>
                </a:tc>
                <a:extLst>
                  <a:ext uri="{0D108BD9-81ED-4DB2-BD59-A6C34878D82A}">
                    <a16:rowId xmlns:a16="http://schemas.microsoft.com/office/drawing/2014/main" xmlns="" val="10005"/>
                  </a:ext>
                </a:extLst>
              </a:tr>
              <a:tr h="1540752">
                <a:tc>
                  <a:txBody>
                    <a:bodyPr/>
                    <a:lstStyle/>
                    <a:p>
                      <a:pPr>
                        <a:lnSpc>
                          <a:spcPct val="115000"/>
                        </a:lnSpc>
                        <a:spcAft>
                          <a:spcPts val="0"/>
                        </a:spcAft>
                      </a:pPr>
                      <a:r>
                        <a:rPr lang="tt-RU" sz="2400" b="1" dirty="0">
                          <a:latin typeface="Calibri"/>
                          <a:ea typeface="Calibri"/>
                          <a:cs typeface="Times New Roman"/>
                        </a:rPr>
                        <a:t>Тәэмин итү</a:t>
                      </a:r>
                      <a:endParaRPr lang="ru-RU" sz="2400" b="1" dirty="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nSpc>
                          <a:spcPct val="100000"/>
                        </a:lnSpc>
                        <a:spcBef>
                          <a:spcPts val="0"/>
                        </a:spcBef>
                        <a:tabLst>
                          <a:tab pos="1622425" algn="l"/>
                          <a:tab pos="3304540" algn="l"/>
                          <a:tab pos="5965825" algn="l"/>
                        </a:tabLst>
                      </a:pPr>
                      <a:r>
                        <a:rPr lang="ru-RU" sz="2400" spc="-5" dirty="0" smtClean="0">
                          <a:latin typeface="+mn-lt"/>
                          <a:cs typeface="Calibri"/>
                        </a:rPr>
                        <a:t>«Татарстан </a:t>
                      </a:r>
                      <a:r>
                        <a:rPr lang="ru-RU" sz="2400" spc="-5" dirty="0" err="1" smtClean="0">
                          <a:latin typeface="+mn-lt"/>
                          <a:cs typeface="Calibri"/>
                        </a:rPr>
                        <a:t>Республикасы</a:t>
                      </a:r>
                      <a:r>
                        <a:rPr lang="ru-RU" sz="2400" spc="-5" dirty="0" smtClean="0">
                          <a:latin typeface="+mn-lt"/>
                          <a:cs typeface="Calibri"/>
                        </a:rPr>
                        <a:t> </a:t>
                      </a:r>
                      <a:r>
                        <a:rPr lang="ru-RU" sz="2400" spc="-5" dirty="0" err="1" smtClean="0">
                          <a:latin typeface="+mn-lt"/>
                          <a:cs typeface="Calibri"/>
                        </a:rPr>
                        <a:t>Эшкуарлыкка</a:t>
                      </a:r>
                      <a:r>
                        <a:rPr lang="ru-RU" sz="2400" spc="-5" dirty="0" smtClean="0">
                          <a:latin typeface="+mn-lt"/>
                          <a:cs typeface="Calibri"/>
                        </a:rPr>
                        <a:t> </a:t>
                      </a:r>
                      <a:r>
                        <a:rPr lang="ru-RU" sz="2400" spc="-5" dirty="0" err="1" smtClean="0">
                          <a:latin typeface="+mn-lt"/>
                          <a:cs typeface="Calibri"/>
                        </a:rPr>
                        <a:t>ярдәм итү </a:t>
                      </a:r>
                      <a:r>
                        <a:rPr lang="ru-RU" sz="2400" spc="-5" dirty="0" smtClean="0">
                          <a:latin typeface="+mn-lt"/>
                          <a:cs typeface="Calibri"/>
                        </a:rPr>
                        <a:t>фонды» </a:t>
                      </a:r>
                      <a:r>
                        <a:rPr lang="ru-RU" sz="2400" spc="-5" dirty="0" err="1" smtClean="0">
                          <a:latin typeface="+mn-lt"/>
                          <a:cs typeface="Calibri"/>
                        </a:rPr>
                        <a:t>коммерцияле</a:t>
                      </a:r>
                      <a:r>
                        <a:rPr lang="ru-RU" sz="2400" spc="-5" dirty="0" smtClean="0">
                          <a:latin typeface="+mn-lt"/>
                          <a:cs typeface="Calibri"/>
                        </a:rPr>
                        <a:t> </a:t>
                      </a:r>
                      <a:r>
                        <a:rPr lang="ru-RU" sz="2400" spc="-5" dirty="0" err="1" smtClean="0">
                          <a:latin typeface="+mn-lt"/>
                          <a:cs typeface="Calibri"/>
                        </a:rPr>
                        <a:t>булмаган</a:t>
                      </a:r>
                      <a:r>
                        <a:rPr lang="ru-RU" sz="2400" spc="-5" dirty="0" smtClean="0">
                          <a:latin typeface="+mn-lt"/>
                          <a:cs typeface="Calibri"/>
                        </a:rPr>
                        <a:t> </a:t>
                      </a:r>
                      <a:r>
                        <a:rPr lang="ru-RU" sz="2400" spc="-5" dirty="0" err="1" smtClean="0">
                          <a:latin typeface="+mn-lt"/>
                          <a:cs typeface="Calibri"/>
                        </a:rPr>
                        <a:t>микрокредит</a:t>
                      </a:r>
                      <a:r>
                        <a:rPr lang="ru-RU" sz="2400" spc="-5" dirty="0" smtClean="0">
                          <a:latin typeface="+mn-lt"/>
                          <a:cs typeface="Calibri"/>
                        </a:rPr>
                        <a:t> </a:t>
                      </a:r>
                      <a:r>
                        <a:rPr lang="ru-RU" sz="2400" spc="-5" dirty="0" err="1" smtClean="0">
                          <a:latin typeface="+mn-lt"/>
                          <a:cs typeface="Calibri"/>
                        </a:rPr>
                        <a:t>компаниясе</a:t>
                      </a:r>
                      <a:r>
                        <a:rPr lang="ru-RU" sz="2400" spc="-5" dirty="0" smtClean="0">
                          <a:latin typeface="+mn-lt"/>
                          <a:cs typeface="Calibri"/>
                        </a:rPr>
                        <a:t> </a:t>
                      </a:r>
                      <a:r>
                        <a:rPr lang="ru-RU" sz="2400" spc="-5" dirty="0" err="1" smtClean="0">
                          <a:latin typeface="+mn-lt"/>
                          <a:cs typeface="Calibri"/>
                        </a:rPr>
                        <a:t>кагыйдәләре буенча</a:t>
                      </a:r>
                      <a:endParaRPr lang="ru-RU" sz="2400" dirty="0">
                        <a:latin typeface="+mn-lt"/>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6"/>
                  </a:ext>
                </a:extLst>
              </a:tr>
            </a:tbl>
          </a:graphicData>
        </a:graphic>
      </p:graphicFrame>
      <p:sp>
        <p:nvSpPr>
          <p:cNvPr id="10" name="object 4"/>
          <p:cNvSpPr txBox="1">
            <a:spLocks/>
          </p:cNvSpPr>
          <p:nvPr/>
        </p:nvSpPr>
        <p:spPr>
          <a:xfrm>
            <a:off x="979424" y="303175"/>
            <a:ext cx="18838924" cy="773930"/>
          </a:xfrm>
          <a:prstGeom prst="rect">
            <a:avLst/>
          </a:prstGeom>
        </p:spPr>
        <p:txBody>
          <a:bodyPr vert="horz" wrap="square" lIns="0" tIns="12065" rIns="0" bIns="0" rtlCol="0">
            <a:spAutoFit/>
          </a:bodyPr>
          <a:lstStyle/>
          <a:p>
            <a:pPr marL="12700" marR="0" lvl="0" indent="0" defTabSz="914400" eaLnBrk="1" fontAlgn="auto" latinLnBrk="0" hangingPunct="1">
              <a:lnSpc>
                <a:spcPct val="100000"/>
              </a:lnSpc>
              <a:spcBef>
                <a:spcPts val="95"/>
              </a:spcBef>
              <a:spcAft>
                <a:spcPts val="0"/>
              </a:spcAft>
              <a:buClrTx/>
              <a:buSzTx/>
              <a:buFontTx/>
              <a:buNone/>
              <a:tabLst/>
              <a:defRPr/>
            </a:pPr>
            <a:r>
              <a:rPr kumimoji="0" lang="tt-RU" sz="4950" b="1" i="0" u="none" strike="noStrike" kern="0" cap="none" spc="0" normalizeH="0" baseline="0" noProof="0" dirty="0" smtClean="0">
                <a:ln>
                  <a:noFill/>
                </a:ln>
                <a:solidFill>
                  <a:schemeClr val="bg1"/>
                </a:solidFill>
                <a:effectLst/>
                <a:uLnTx/>
                <a:uFillTx/>
                <a:latin typeface="Calibri"/>
                <a:ea typeface="+mj-ea"/>
                <a:cs typeface="Calibri"/>
              </a:rPr>
              <a:t>КУЭ СУБЪЕКТЛАРЫ ҺӘМ ҮЗМӘШГУЛЬЛӘР ӨЧЕН ЯРДӘМ ЧАРАЛАРЫ</a:t>
            </a:r>
            <a:endParaRPr kumimoji="0" lang="tt-RU" sz="4950" b="1" i="0" u="none" strike="noStrike" kern="0" cap="none" spc="-50" normalizeH="0" baseline="0" noProof="0" dirty="0">
              <a:ln>
                <a:noFill/>
              </a:ln>
              <a:solidFill>
                <a:schemeClr val="bg1"/>
              </a:solidFill>
              <a:effectLst/>
              <a:uLnTx/>
              <a:uFillTx/>
              <a:latin typeface="Calibri"/>
              <a:ea typeface="+mj-ea"/>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3015"/>
            <a:ext cx="3035935" cy="3038475"/>
          </a:xfrm>
          <a:custGeom>
            <a:avLst/>
            <a:gdLst/>
            <a:ahLst/>
            <a:cxnLst/>
            <a:rect l="l" t="t" r="r" b="b"/>
            <a:pathLst>
              <a:path w="3035935" h="3038475">
                <a:moveTo>
                  <a:pt x="3035477" y="285"/>
                </a:moveTo>
                <a:lnTo>
                  <a:pt x="0" y="285"/>
                </a:lnTo>
                <a:lnTo>
                  <a:pt x="0" y="3038557"/>
                </a:lnTo>
                <a:lnTo>
                  <a:pt x="3035477" y="285"/>
                </a:lnTo>
                <a:close/>
              </a:path>
            </a:pathLst>
          </a:custGeom>
          <a:solidFill>
            <a:srgbClr val="E84E21"/>
          </a:solidFill>
        </p:spPr>
        <p:txBody>
          <a:bodyPr wrap="square" lIns="0" tIns="0" rIns="0" bIns="0" rtlCol="0"/>
          <a:lstStyle/>
          <a:p>
            <a:endParaRPr/>
          </a:p>
        </p:txBody>
      </p:sp>
      <p:sp>
        <p:nvSpPr>
          <p:cNvPr id="3" name="object 3"/>
          <p:cNvSpPr/>
          <p:nvPr/>
        </p:nvSpPr>
        <p:spPr>
          <a:xfrm>
            <a:off x="17068418" y="8275160"/>
            <a:ext cx="3035300" cy="3035935"/>
          </a:xfrm>
          <a:custGeom>
            <a:avLst/>
            <a:gdLst/>
            <a:ahLst/>
            <a:cxnLst/>
            <a:rect l="l" t="t" r="r" b="b"/>
            <a:pathLst>
              <a:path w="3035300" h="3035934">
                <a:moveTo>
                  <a:pt x="3034664" y="76"/>
                </a:moveTo>
                <a:lnTo>
                  <a:pt x="-431" y="3035529"/>
                </a:lnTo>
                <a:lnTo>
                  <a:pt x="3034664" y="3035529"/>
                </a:lnTo>
                <a:lnTo>
                  <a:pt x="3034664" y="76"/>
                </a:lnTo>
                <a:close/>
              </a:path>
            </a:pathLst>
          </a:custGeom>
          <a:solidFill>
            <a:srgbClr val="E84E21"/>
          </a:solidFill>
        </p:spPr>
        <p:txBody>
          <a:bodyPr wrap="square" lIns="0" tIns="0" rIns="0" bIns="0" rtlCol="0"/>
          <a:lstStyle/>
          <a:p>
            <a:endParaRPr/>
          </a:p>
        </p:txBody>
      </p:sp>
      <p:sp>
        <p:nvSpPr>
          <p:cNvPr id="5" name="object 5"/>
          <p:cNvSpPr/>
          <p:nvPr/>
        </p:nvSpPr>
        <p:spPr>
          <a:xfrm>
            <a:off x="2851148" y="1522251"/>
            <a:ext cx="14820901" cy="9244173"/>
          </a:xfrm>
          <a:custGeom>
            <a:avLst/>
            <a:gdLst/>
            <a:ahLst/>
            <a:cxnLst/>
            <a:rect l="l" t="t" r="r" b="b"/>
            <a:pathLst>
              <a:path w="12880975" h="7656830">
                <a:moveTo>
                  <a:pt x="12880045" y="217"/>
                </a:moveTo>
                <a:lnTo>
                  <a:pt x="1161162" y="217"/>
                </a:lnTo>
                <a:lnTo>
                  <a:pt x="-96" y="1263454"/>
                </a:lnTo>
                <a:lnTo>
                  <a:pt x="-96" y="7656333"/>
                </a:lnTo>
                <a:lnTo>
                  <a:pt x="11718913" y="7656333"/>
                </a:lnTo>
                <a:lnTo>
                  <a:pt x="12880045" y="6392982"/>
                </a:lnTo>
                <a:lnTo>
                  <a:pt x="12880045" y="217"/>
                </a:lnTo>
                <a:close/>
              </a:path>
            </a:pathLst>
          </a:custGeom>
          <a:solidFill>
            <a:srgbClr val="F0F0F0"/>
          </a:solidFill>
        </p:spPr>
        <p:txBody>
          <a:bodyPr wrap="square" lIns="0" tIns="0" rIns="0" bIns="0" rtlCol="0"/>
          <a:lstStyle/>
          <a:p>
            <a:endParaRPr/>
          </a:p>
        </p:txBody>
      </p:sp>
      <p:sp>
        <p:nvSpPr>
          <p:cNvPr id="6" name="object 6"/>
          <p:cNvSpPr txBox="1"/>
          <p:nvPr/>
        </p:nvSpPr>
        <p:spPr>
          <a:xfrm>
            <a:off x="4213985" y="1530139"/>
            <a:ext cx="9606915" cy="841375"/>
          </a:xfrm>
          <a:prstGeom prst="rect">
            <a:avLst/>
          </a:prstGeom>
        </p:spPr>
        <p:txBody>
          <a:bodyPr vert="horz" wrap="square" lIns="0" tIns="12700" rIns="0" bIns="0" rtlCol="0">
            <a:spAutoFit/>
          </a:bodyPr>
          <a:lstStyle/>
          <a:p>
            <a:pPr marL="12700">
              <a:lnSpc>
                <a:spcPct val="100000"/>
              </a:lnSpc>
              <a:spcBef>
                <a:spcPts val="100"/>
              </a:spcBef>
            </a:pPr>
            <a:r>
              <a:rPr sz="8025" b="1" baseline="-4153">
                <a:solidFill>
                  <a:srgbClr val="E84E21"/>
                </a:solidFill>
                <a:latin typeface="Calibri"/>
                <a:cs typeface="Calibri"/>
              </a:rPr>
              <a:t>04</a:t>
            </a:r>
            <a:r>
              <a:rPr sz="8025" b="1" spc="-434" baseline="-4153">
                <a:solidFill>
                  <a:srgbClr val="E84E21"/>
                </a:solidFill>
                <a:latin typeface="Calibri"/>
                <a:cs typeface="Calibri"/>
              </a:rPr>
              <a:t> </a:t>
            </a:r>
            <a:r>
              <a:rPr lang="ru-RU" sz="2400" b="1" spc="-5" dirty="0" smtClean="0">
                <a:cs typeface="Calibri"/>
              </a:rPr>
              <a:t>«</a:t>
            </a:r>
            <a:r>
              <a:rPr lang="ru-RU" sz="2400" b="1" spc="-5" dirty="0" err="1" smtClean="0">
                <a:cs typeface="Calibri"/>
              </a:rPr>
              <a:t>Социаль</a:t>
            </a:r>
            <a:r>
              <a:rPr lang="ru-RU" sz="2400" b="1" spc="-5" dirty="0" smtClean="0">
                <a:cs typeface="Calibri"/>
              </a:rPr>
              <a:t> </a:t>
            </a:r>
            <a:r>
              <a:rPr lang="ru-RU" sz="2400" b="1" spc="-5" dirty="0" err="1" smtClean="0">
                <a:cs typeface="Calibri"/>
              </a:rPr>
              <a:t>эшкуарлык</a:t>
            </a:r>
            <a:r>
              <a:rPr lang="ru-RU" sz="2400" b="1" spc="-5" dirty="0" smtClean="0">
                <a:cs typeface="Calibri"/>
              </a:rPr>
              <a:t>» </a:t>
            </a:r>
            <a:r>
              <a:rPr lang="ru-RU" sz="2400" b="1" spc="-5" dirty="0" err="1" smtClean="0">
                <a:cs typeface="Calibri"/>
              </a:rPr>
              <a:t>микрофинанс</a:t>
            </a:r>
            <a:r>
              <a:rPr lang="ru-RU" sz="2400" b="1" spc="-5" dirty="0" smtClean="0">
                <a:cs typeface="Calibri"/>
              </a:rPr>
              <a:t> продукты</a:t>
            </a:r>
            <a:endParaRPr sz="2400" dirty="0">
              <a:latin typeface="Calibri"/>
              <a:cs typeface="Calibri"/>
            </a:endParaRPr>
          </a:p>
        </p:txBody>
      </p:sp>
      <p:sp>
        <p:nvSpPr>
          <p:cNvPr id="9" name="object 9"/>
          <p:cNvSpPr txBox="1"/>
          <p:nvPr/>
        </p:nvSpPr>
        <p:spPr>
          <a:xfrm>
            <a:off x="608804" y="10766425"/>
            <a:ext cx="1371600" cy="272415"/>
          </a:xfrm>
          <a:prstGeom prst="rect">
            <a:avLst/>
          </a:prstGeom>
        </p:spPr>
        <p:txBody>
          <a:bodyPr vert="horz" wrap="square" lIns="0" tIns="0" rIns="0" bIns="0" rtlCol="0">
            <a:spAutoFit/>
          </a:bodyPr>
          <a:lstStyle/>
          <a:p>
            <a:pPr marL="12700">
              <a:lnSpc>
                <a:spcPts val="1950"/>
              </a:lnSpc>
            </a:pPr>
            <a:r>
              <a:rPr sz="1950" spc="-70" dirty="0">
                <a:solidFill>
                  <a:srgbClr val="672C17"/>
                </a:solidFill>
                <a:latin typeface="Calibri"/>
                <a:cs typeface="Calibri"/>
              </a:rPr>
              <a:t>ФАСТТРЕК.РФ</a:t>
            </a:r>
            <a:endParaRPr sz="1950" dirty="0">
              <a:latin typeface="Calibri"/>
              <a:cs typeface="Calibri"/>
            </a:endParaRPr>
          </a:p>
        </p:txBody>
      </p:sp>
      <p:sp>
        <p:nvSpPr>
          <p:cNvPr id="7" name="object 7"/>
          <p:cNvSpPr txBox="1"/>
          <p:nvPr/>
        </p:nvSpPr>
        <p:spPr>
          <a:xfrm>
            <a:off x="1294604" y="4269326"/>
            <a:ext cx="88265" cy="322580"/>
          </a:xfrm>
          <a:prstGeom prst="rect">
            <a:avLst/>
          </a:prstGeom>
        </p:spPr>
        <p:txBody>
          <a:bodyPr vert="horz" wrap="square" lIns="0" tIns="12065" rIns="0" bIns="0" rtlCol="0">
            <a:spAutoFit/>
          </a:bodyPr>
          <a:lstStyle/>
          <a:p>
            <a:pPr marL="12700">
              <a:lnSpc>
                <a:spcPct val="100000"/>
              </a:lnSpc>
              <a:spcBef>
                <a:spcPts val="95"/>
              </a:spcBef>
            </a:pPr>
            <a:r>
              <a:rPr sz="1950" spc="-5" dirty="0">
                <a:solidFill>
                  <a:srgbClr val="1D1D1B"/>
                </a:solidFill>
                <a:latin typeface="Calibri"/>
                <a:cs typeface="Calibri"/>
              </a:rPr>
              <a:t>.</a:t>
            </a:r>
            <a:endParaRPr sz="1950">
              <a:latin typeface="Calibri"/>
              <a:cs typeface="Calibri"/>
            </a:endParaRPr>
          </a:p>
        </p:txBody>
      </p:sp>
      <p:graphicFrame>
        <p:nvGraphicFramePr>
          <p:cNvPr id="8" name="object 8"/>
          <p:cNvGraphicFramePr>
            <a:graphicFrameLocks noGrp="1"/>
          </p:cNvGraphicFramePr>
          <p:nvPr>
            <p:extLst>
              <p:ext uri="{D42A27DB-BD31-4B8C-83A1-F6EECF244321}">
                <p14:modId xmlns:p14="http://schemas.microsoft.com/office/powerpoint/2010/main" xmlns="" val="716351538"/>
              </p:ext>
            </p:extLst>
          </p:nvPr>
        </p:nvGraphicFramePr>
        <p:xfrm>
          <a:off x="3303229" y="2638600"/>
          <a:ext cx="13606821" cy="6699494"/>
        </p:xfrm>
        <a:graphic>
          <a:graphicData uri="http://schemas.openxmlformats.org/drawingml/2006/table">
            <a:tbl>
              <a:tblPr firstRow="1" bandRow="1">
                <a:tableStyleId>{2D5ABB26-0587-4C30-8999-92F81FD0307C}</a:tableStyleId>
              </a:tblPr>
              <a:tblGrid>
                <a:gridCol w="3602259">
                  <a:extLst>
                    <a:ext uri="{9D8B030D-6E8A-4147-A177-3AD203B41FA5}">
                      <a16:colId xmlns:a16="http://schemas.microsoft.com/office/drawing/2014/main" xmlns="" val="20000"/>
                    </a:ext>
                  </a:extLst>
                </a:gridCol>
                <a:gridCol w="10004562">
                  <a:extLst>
                    <a:ext uri="{9D8B030D-6E8A-4147-A177-3AD203B41FA5}">
                      <a16:colId xmlns:a16="http://schemas.microsoft.com/office/drawing/2014/main" xmlns="" val="20001"/>
                    </a:ext>
                  </a:extLst>
                </a:gridCol>
              </a:tblGrid>
              <a:tr h="2336212">
                <a:tc>
                  <a:txBody>
                    <a:bodyPr/>
                    <a:lstStyle/>
                    <a:p>
                      <a:pPr>
                        <a:lnSpc>
                          <a:spcPct val="100000"/>
                        </a:lnSpc>
                      </a:pPr>
                      <a:endParaRPr sz="2400" dirty="0">
                        <a:latin typeface="Times New Roman"/>
                        <a:cs typeface="Times New Roman"/>
                      </a:endParaRPr>
                    </a:p>
                    <a:p>
                      <a:pPr marL="43180">
                        <a:lnSpc>
                          <a:spcPct val="100000"/>
                        </a:lnSpc>
                        <a:spcBef>
                          <a:spcPts val="1380"/>
                        </a:spcBef>
                      </a:pPr>
                      <a:r>
                        <a:rPr lang="tt-RU" sz="2400" b="1" spc="-5" dirty="0" smtClean="0">
                          <a:latin typeface="Calibri"/>
                          <a:cs typeface="Calibri"/>
                        </a:rPr>
                        <a:t>Кемнәр өчен</a:t>
                      </a:r>
                      <a:r>
                        <a:rPr sz="2400" b="1" spc="-5" smtClean="0">
                          <a:latin typeface="Calibri"/>
                          <a:cs typeface="Calibri"/>
                        </a:rPr>
                        <a:t>?</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a:lnSpc>
                          <a:spcPct val="100000"/>
                        </a:lnSpc>
                      </a:pPr>
                      <a:endParaRPr sz="2400">
                        <a:latin typeface="Times New Roman"/>
                        <a:cs typeface="Times New Roman"/>
                      </a:endParaRPr>
                    </a:p>
                    <a:p>
                      <a:pPr marL="43180">
                        <a:lnSpc>
                          <a:spcPct val="100000"/>
                        </a:lnSpc>
                        <a:spcBef>
                          <a:spcPts val="1380"/>
                        </a:spcBef>
                      </a:pPr>
                      <a:r>
                        <a:rPr lang="ru-RU" sz="2400" spc="-10" dirty="0" smtClean="0">
                          <a:latin typeface="+mn-lt"/>
                          <a:cs typeface="Calibri"/>
                        </a:rPr>
                        <a:t>Татарстан </a:t>
                      </a:r>
                      <a:r>
                        <a:rPr lang="ru-RU" sz="2400" spc="-10" dirty="0" err="1" smtClean="0">
                          <a:latin typeface="+mn-lt"/>
                          <a:cs typeface="Calibri"/>
                        </a:rPr>
                        <a:t>Республикасының социаль</a:t>
                      </a:r>
                      <a:r>
                        <a:rPr lang="ru-RU" sz="2400" spc="-10" dirty="0" smtClean="0">
                          <a:latin typeface="+mn-lt"/>
                          <a:cs typeface="Calibri"/>
                        </a:rPr>
                        <a:t> </a:t>
                      </a:r>
                      <a:r>
                        <a:rPr lang="ru-RU" sz="2400" spc="-10" dirty="0" err="1" smtClean="0">
                          <a:latin typeface="+mn-lt"/>
                          <a:cs typeface="Calibri"/>
                        </a:rPr>
                        <a:t>оешмалары</a:t>
                      </a:r>
                      <a:r>
                        <a:rPr lang="ru-RU" sz="2400" spc="-10" dirty="0" smtClean="0">
                          <a:latin typeface="+mn-lt"/>
                          <a:cs typeface="Calibri"/>
                        </a:rPr>
                        <a:t> </a:t>
                      </a:r>
                      <a:r>
                        <a:rPr lang="ru-RU" sz="2400" spc="-10" dirty="0" err="1" smtClean="0">
                          <a:latin typeface="+mn-lt"/>
                          <a:cs typeface="Calibri"/>
                        </a:rPr>
                        <a:t>өчен</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0"/>
                  </a:ext>
                </a:extLst>
              </a:tr>
              <a:tr h="686213">
                <a:tc>
                  <a:txBody>
                    <a:bodyPr/>
                    <a:lstStyle/>
                    <a:p>
                      <a:pPr marL="43180">
                        <a:lnSpc>
                          <a:spcPct val="100000"/>
                        </a:lnSpc>
                        <a:spcBef>
                          <a:spcPts val="1620"/>
                        </a:spcBef>
                      </a:pPr>
                      <a:r>
                        <a:rPr lang="tt-RU" sz="2400" b="1" spc="-5" dirty="0" smtClean="0">
                          <a:latin typeface="Calibri"/>
                          <a:cs typeface="Calibri"/>
                        </a:rPr>
                        <a:t>Нинди максатларга</a:t>
                      </a:r>
                      <a:r>
                        <a:rPr sz="2400" b="1" spc="-5" smtClean="0">
                          <a:latin typeface="Calibri"/>
                          <a:cs typeface="Calibri"/>
                        </a:rPr>
                        <a:t>?</a:t>
                      </a:r>
                      <a:endParaRPr sz="2400">
                        <a:latin typeface="Calibri"/>
                        <a:cs typeface="Calibri"/>
                      </a:endParaRPr>
                    </a:p>
                  </a:txBody>
                  <a:tcPr marL="0" marR="0" marT="2057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nSpc>
                          <a:spcPct val="100000"/>
                        </a:lnSpc>
                        <a:spcBef>
                          <a:spcPts val="1335"/>
                        </a:spcBef>
                      </a:pPr>
                      <a:r>
                        <a:rPr lang="tt-RU" sz="2400" b="0" dirty="0" smtClean="0">
                          <a:solidFill>
                            <a:schemeClr val="tx1"/>
                          </a:solidFill>
                          <a:latin typeface="+mn-lt"/>
                          <a:ea typeface="+mn-ea"/>
                          <a:cs typeface="+mn-cs"/>
                        </a:rPr>
                        <a:t>Заемчы нигезләгән теләсә нинди чыгымнар</a:t>
                      </a:r>
                      <a:endParaRPr lang="tt-RU" sz="3200" b="0" dirty="0">
                        <a:latin typeface="+mn-lt"/>
                        <a:cs typeface="Calibri"/>
                      </a:endParaRPr>
                    </a:p>
                  </a:txBody>
                  <a:tcPr marL="0" marR="0" marT="2057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1"/>
                  </a:ext>
                </a:extLst>
              </a:tr>
              <a:tr h="603521">
                <a:tc>
                  <a:txBody>
                    <a:bodyPr/>
                    <a:lstStyle/>
                    <a:p>
                      <a:pPr marL="43180">
                        <a:lnSpc>
                          <a:spcPct val="100000"/>
                        </a:lnSpc>
                      </a:pPr>
                      <a:r>
                        <a:rPr lang="tt-RU" sz="2400" b="1" spc="-5" dirty="0" smtClean="0">
                          <a:latin typeface="Calibri"/>
                          <a:cs typeface="Calibri"/>
                        </a:rPr>
                        <a:t>М</a:t>
                      </a:r>
                      <a:r>
                        <a:rPr sz="2400" b="1" spc="-5" smtClean="0">
                          <a:latin typeface="Calibri"/>
                          <a:cs typeface="Calibri"/>
                        </a:rPr>
                        <a:t>икроза</a:t>
                      </a:r>
                      <a:r>
                        <a:rPr lang="tt-RU" sz="2400" b="1" spc="-5" dirty="0" smtClean="0">
                          <a:latin typeface="Calibri"/>
                          <a:cs typeface="Calibri"/>
                        </a:rPr>
                        <a:t>е</a:t>
                      </a:r>
                      <a:r>
                        <a:rPr sz="2400" b="1" spc="-5" smtClean="0">
                          <a:latin typeface="Calibri"/>
                          <a:cs typeface="Calibri"/>
                        </a:rPr>
                        <a:t>м</a:t>
                      </a:r>
                      <a:r>
                        <a:rPr lang="tt-RU" sz="2400" b="1" spc="-5" dirty="0" smtClean="0">
                          <a:latin typeface="Calibri"/>
                          <a:cs typeface="Calibri"/>
                        </a:rPr>
                        <a:t> суммасы</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C59261"/>
                    </a:solidFill>
                  </a:tcPr>
                </a:tc>
                <a:tc>
                  <a:txBody>
                    <a:bodyPr/>
                    <a:lstStyle/>
                    <a:p>
                      <a:pPr marL="70485">
                        <a:lnSpc>
                          <a:spcPct val="100000"/>
                        </a:lnSpc>
                      </a:pPr>
                      <a:r>
                        <a:rPr sz="2400" smtClean="0">
                          <a:latin typeface="Calibri"/>
                          <a:cs typeface="Calibri"/>
                        </a:rPr>
                        <a:t>100</a:t>
                      </a:r>
                      <a:r>
                        <a:rPr sz="2400" spc="-85" smtClean="0">
                          <a:latin typeface="Calibri"/>
                          <a:cs typeface="Calibri"/>
                        </a:rPr>
                        <a:t> </a:t>
                      </a:r>
                      <a:r>
                        <a:rPr sz="2400">
                          <a:latin typeface="Calibri"/>
                          <a:cs typeface="Calibri"/>
                        </a:rPr>
                        <a:t>000</a:t>
                      </a:r>
                      <a:r>
                        <a:rPr sz="2400" spc="-60">
                          <a:latin typeface="Calibri"/>
                          <a:cs typeface="Calibri"/>
                        </a:rPr>
                        <a:t> </a:t>
                      </a:r>
                      <a:r>
                        <a:rPr lang="tt-RU" sz="2400" dirty="0" smtClean="0">
                          <a:latin typeface="Calibri"/>
                          <a:cs typeface="Calibri"/>
                        </a:rPr>
                        <a:t>нән</a:t>
                      </a:r>
                      <a:r>
                        <a:rPr sz="2400" spc="-70" smtClean="0">
                          <a:latin typeface="Calibri"/>
                          <a:cs typeface="Calibri"/>
                        </a:rPr>
                        <a:t> </a:t>
                      </a:r>
                      <a:r>
                        <a:rPr sz="2400" dirty="0">
                          <a:latin typeface="Calibri"/>
                          <a:cs typeface="Calibri"/>
                        </a:rPr>
                        <a:t>5</a:t>
                      </a:r>
                      <a:r>
                        <a:rPr sz="2400" spc="-40" dirty="0">
                          <a:latin typeface="Calibri"/>
                          <a:cs typeface="Calibri"/>
                        </a:rPr>
                        <a:t> </a:t>
                      </a:r>
                      <a:r>
                        <a:rPr sz="2400" dirty="0">
                          <a:latin typeface="Calibri"/>
                          <a:cs typeface="Calibri"/>
                        </a:rPr>
                        <a:t>000</a:t>
                      </a:r>
                      <a:r>
                        <a:rPr sz="2400" spc="-60" dirty="0">
                          <a:latin typeface="Calibri"/>
                          <a:cs typeface="Calibri"/>
                        </a:rPr>
                        <a:t> </a:t>
                      </a:r>
                      <a:r>
                        <a:rPr sz="2400">
                          <a:latin typeface="Calibri"/>
                          <a:cs typeface="Calibri"/>
                        </a:rPr>
                        <a:t>000</a:t>
                      </a:r>
                      <a:r>
                        <a:rPr sz="2400" spc="-60">
                          <a:latin typeface="Calibri"/>
                          <a:cs typeface="Calibri"/>
                        </a:rPr>
                        <a:t> </a:t>
                      </a:r>
                      <a:r>
                        <a:rPr lang="tt-RU" sz="2400" spc="-60" dirty="0" smtClean="0">
                          <a:latin typeface="Calibri"/>
                          <a:cs typeface="Calibri"/>
                        </a:rPr>
                        <a:t>сумга кадәр</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C59261"/>
                    </a:solidFill>
                  </a:tcPr>
                </a:tc>
                <a:extLst>
                  <a:ext uri="{0D108BD9-81ED-4DB2-BD59-A6C34878D82A}">
                    <a16:rowId xmlns:a16="http://schemas.microsoft.com/office/drawing/2014/main" xmlns="" val="10002"/>
                  </a:ext>
                </a:extLst>
              </a:tr>
              <a:tr h="603519">
                <a:tc>
                  <a:txBody>
                    <a:bodyPr/>
                    <a:lstStyle/>
                    <a:p>
                      <a:pPr>
                        <a:lnSpc>
                          <a:spcPct val="115000"/>
                        </a:lnSpc>
                        <a:spcAft>
                          <a:spcPts val="0"/>
                        </a:spcAft>
                      </a:pPr>
                      <a:r>
                        <a:rPr lang="tt-RU" sz="2400" b="1" spc="-5" dirty="0">
                          <a:solidFill>
                            <a:srgbClr val="000000"/>
                          </a:solidFill>
                          <a:latin typeface="Calibri"/>
                          <a:ea typeface="Times New Roman"/>
                          <a:cs typeface="Calibri"/>
                        </a:rPr>
                        <a:t>М</a:t>
                      </a:r>
                      <a:r>
                        <a:rPr lang="ru-RU" sz="2400" b="1" spc="-5" dirty="0" err="1">
                          <a:solidFill>
                            <a:srgbClr val="000000"/>
                          </a:solidFill>
                          <a:latin typeface="Calibri"/>
                          <a:ea typeface="Times New Roman"/>
                          <a:cs typeface="Calibri"/>
                        </a:rPr>
                        <a:t>икроза</a:t>
                      </a:r>
                      <a:r>
                        <a:rPr lang="tt-RU" sz="2400" b="1" spc="-5" dirty="0">
                          <a:solidFill>
                            <a:srgbClr val="000000"/>
                          </a:solidFill>
                          <a:latin typeface="Calibri"/>
                          <a:ea typeface="Times New Roman"/>
                          <a:cs typeface="Calibri"/>
                        </a:rPr>
                        <a:t>е</a:t>
                      </a:r>
                      <a:r>
                        <a:rPr lang="ru-RU" sz="2400" b="1" spc="-5" dirty="0">
                          <a:solidFill>
                            <a:srgbClr val="000000"/>
                          </a:solidFill>
                          <a:latin typeface="Calibri"/>
                          <a:ea typeface="Times New Roman"/>
                          <a:cs typeface="Calibri"/>
                        </a:rPr>
                        <a:t>м </a:t>
                      </a:r>
                      <a:r>
                        <a:rPr lang="tt-RU" sz="2400" b="1" spc="-5" dirty="0">
                          <a:solidFill>
                            <a:srgbClr val="000000"/>
                          </a:solidFill>
                          <a:latin typeface="Calibri"/>
                          <a:ea typeface="Times New Roman"/>
                          <a:cs typeface="Calibri"/>
                        </a:rPr>
                        <a:t>вакыты</a:t>
                      </a:r>
                      <a:endParaRPr lang="ru-RU" sz="2400" b="1" dirty="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r>
                        <a:rPr lang="ru-RU" sz="2400" b="0" dirty="0" smtClean="0">
                          <a:solidFill>
                            <a:schemeClr val="tx1"/>
                          </a:solidFill>
                          <a:latin typeface="+mn-lt"/>
                          <a:ea typeface="+mn-ea"/>
                          <a:cs typeface="+mn-cs"/>
                        </a:rPr>
                        <a:t>3 </a:t>
                      </a:r>
                      <a:r>
                        <a:rPr lang="tt-RU" sz="2400" b="0" dirty="0" smtClean="0">
                          <a:solidFill>
                            <a:schemeClr val="tx1"/>
                          </a:solidFill>
                          <a:latin typeface="+mn-lt"/>
                          <a:ea typeface="+mn-ea"/>
                          <a:cs typeface="+mn-cs"/>
                        </a:rPr>
                        <a:t>айдан </a:t>
                      </a:r>
                      <a:r>
                        <a:rPr lang="ru-RU" sz="2400" b="0" dirty="0" smtClean="0">
                          <a:solidFill>
                            <a:schemeClr val="tx1"/>
                          </a:solidFill>
                          <a:latin typeface="+mn-lt"/>
                          <a:ea typeface="+mn-ea"/>
                          <a:cs typeface="+mn-cs"/>
                        </a:rPr>
                        <a:t>36 </a:t>
                      </a:r>
                      <a:r>
                        <a:rPr lang="tt-RU" sz="2400" b="0" dirty="0" smtClean="0">
                          <a:solidFill>
                            <a:schemeClr val="tx1"/>
                          </a:solidFill>
                          <a:latin typeface="+mn-lt"/>
                          <a:ea typeface="+mn-ea"/>
                          <a:cs typeface="+mn-cs"/>
                        </a:rPr>
                        <a:t>айга кадәр</a:t>
                      </a:r>
                      <a:r>
                        <a:rPr lang="ru-RU" sz="2400" b="0" dirty="0" smtClean="0">
                          <a:solidFill>
                            <a:schemeClr val="tx1"/>
                          </a:solidFill>
                          <a:latin typeface="+mn-lt"/>
                          <a:ea typeface="+mn-ea"/>
                          <a:cs typeface="+mn-cs"/>
                        </a:rPr>
                        <a:t>. </a:t>
                      </a:r>
                      <a:endParaRPr lang="ru-RU" sz="2400" b="0" dirty="0">
                        <a:solidFill>
                          <a:schemeClr val="tx1"/>
                        </a:solidFill>
                        <a:latin typeface="+mn-lt"/>
                        <a:ea typeface="+mn-ea"/>
                        <a:cs typeface="+mn-cs"/>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3"/>
                  </a:ext>
                </a:extLst>
              </a:tr>
              <a:tr h="603519">
                <a:tc>
                  <a:txBody>
                    <a:bodyPr/>
                    <a:lstStyle/>
                    <a:p>
                      <a:pPr>
                        <a:lnSpc>
                          <a:spcPct val="115000"/>
                        </a:lnSpc>
                        <a:spcAft>
                          <a:spcPts val="0"/>
                        </a:spcAft>
                      </a:pPr>
                      <a:r>
                        <a:rPr lang="tt-RU" sz="2400" b="1" dirty="0">
                          <a:latin typeface="Calibri"/>
                          <a:ea typeface="Calibri"/>
                          <a:cs typeface="Times New Roman"/>
                        </a:rPr>
                        <a:t>Процент ставкасы</a:t>
                      </a:r>
                      <a:endParaRPr lang="ru-RU" sz="2400" b="1" dirty="0">
                        <a:latin typeface="Calibri"/>
                        <a:ea typeface="Calibri"/>
                        <a:cs typeface="Times New Roman"/>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1"/>
                    </a:solidFill>
                  </a:tcPr>
                </a:tc>
                <a:tc>
                  <a:txBody>
                    <a:bodyPr/>
                    <a:lstStyle/>
                    <a:p>
                      <a:pPr marL="43180">
                        <a:lnSpc>
                          <a:spcPts val="2660"/>
                        </a:lnSpc>
                      </a:pPr>
                      <a:r>
                        <a:rPr lang="tt-RU" sz="2400" b="0" dirty="0" smtClean="0">
                          <a:solidFill>
                            <a:schemeClr val="tx1"/>
                          </a:solidFill>
                          <a:latin typeface="+mn-lt"/>
                          <a:ea typeface="+mn-ea"/>
                          <a:cs typeface="+mn-cs"/>
                        </a:rPr>
                        <a:t>Еллык 4,5 %</a:t>
                      </a:r>
                      <a:endParaRPr sz="3200" b="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1"/>
                    </a:solidFill>
                  </a:tcPr>
                </a:tc>
                <a:extLst>
                  <a:ext uri="{0D108BD9-81ED-4DB2-BD59-A6C34878D82A}">
                    <a16:rowId xmlns:a16="http://schemas.microsoft.com/office/drawing/2014/main" xmlns="" val="10005"/>
                  </a:ext>
                </a:extLst>
              </a:tr>
              <a:tr h="1866510">
                <a:tc>
                  <a:txBody>
                    <a:bodyPr/>
                    <a:lstStyle/>
                    <a:p>
                      <a:pPr>
                        <a:lnSpc>
                          <a:spcPct val="115000"/>
                        </a:lnSpc>
                        <a:spcAft>
                          <a:spcPts val="0"/>
                        </a:spcAft>
                      </a:pPr>
                      <a:r>
                        <a:rPr lang="tt-RU" sz="2400" b="1" dirty="0">
                          <a:latin typeface="Calibri"/>
                          <a:ea typeface="Calibri"/>
                          <a:cs typeface="Times New Roman"/>
                        </a:rPr>
                        <a:t>Тәэмин итү</a:t>
                      </a:r>
                      <a:endParaRPr lang="ru-RU" sz="2400" b="1" dirty="0">
                        <a:latin typeface="Calibri"/>
                        <a:ea typeface="Calibri"/>
                        <a:cs typeface="Times New Roman"/>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tc>
                  <a:txBody>
                    <a:bodyPr/>
                    <a:lstStyle/>
                    <a:p>
                      <a:pPr marL="43180">
                        <a:lnSpc>
                          <a:spcPct val="100000"/>
                        </a:lnSpc>
                        <a:spcBef>
                          <a:spcPts val="0"/>
                        </a:spcBef>
                        <a:tabLst>
                          <a:tab pos="1622425" algn="l"/>
                          <a:tab pos="3304540" algn="l"/>
                          <a:tab pos="5965825" algn="l"/>
                        </a:tabLst>
                      </a:pPr>
                      <a:r>
                        <a:rPr lang="ru-RU" sz="2400" spc="-5" dirty="0" smtClean="0">
                          <a:latin typeface="+mn-lt"/>
                          <a:cs typeface="Calibri"/>
                        </a:rPr>
                        <a:t>«Татарстан </a:t>
                      </a:r>
                      <a:r>
                        <a:rPr lang="ru-RU" sz="2400" spc="-5" dirty="0" err="1" smtClean="0">
                          <a:latin typeface="+mn-lt"/>
                          <a:cs typeface="Calibri"/>
                        </a:rPr>
                        <a:t>Республикасы</a:t>
                      </a:r>
                      <a:r>
                        <a:rPr lang="ru-RU" sz="2400" spc="-5" dirty="0" smtClean="0">
                          <a:latin typeface="+mn-lt"/>
                          <a:cs typeface="Calibri"/>
                        </a:rPr>
                        <a:t> </a:t>
                      </a:r>
                      <a:r>
                        <a:rPr lang="ru-RU" sz="2400" spc="-5" dirty="0" err="1" smtClean="0">
                          <a:latin typeface="+mn-lt"/>
                          <a:cs typeface="Calibri"/>
                        </a:rPr>
                        <a:t>Эшкуарлыкка</a:t>
                      </a:r>
                      <a:r>
                        <a:rPr lang="ru-RU" sz="2400" spc="-5" dirty="0" smtClean="0">
                          <a:latin typeface="+mn-lt"/>
                          <a:cs typeface="Calibri"/>
                        </a:rPr>
                        <a:t> </a:t>
                      </a:r>
                      <a:r>
                        <a:rPr lang="ru-RU" sz="2400" spc="-5" dirty="0" err="1" smtClean="0">
                          <a:latin typeface="+mn-lt"/>
                          <a:cs typeface="Calibri"/>
                        </a:rPr>
                        <a:t>ярдәм итү </a:t>
                      </a:r>
                      <a:r>
                        <a:rPr lang="ru-RU" sz="2400" spc="-5" dirty="0" smtClean="0">
                          <a:latin typeface="+mn-lt"/>
                          <a:cs typeface="Calibri"/>
                        </a:rPr>
                        <a:t>фонды» </a:t>
                      </a:r>
                      <a:r>
                        <a:rPr lang="ru-RU" sz="2400" spc="-5" dirty="0" err="1" smtClean="0">
                          <a:latin typeface="+mn-lt"/>
                          <a:cs typeface="Calibri"/>
                        </a:rPr>
                        <a:t>коммерцияле</a:t>
                      </a:r>
                      <a:r>
                        <a:rPr lang="ru-RU" sz="2400" spc="-5" dirty="0" smtClean="0">
                          <a:latin typeface="+mn-lt"/>
                          <a:cs typeface="Calibri"/>
                        </a:rPr>
                        <a:t> </a:t>
                      </a:r>
                      <a:r>
                        <a:rPr lang="ru-RU" sz="2400" spc="-5" dirty="0" err="1" smtClean="0">
                          <a:latin typeface="+mn-lt"/>
                          <a:cs typeface="Calibri"/>
                        </a:rPr>
                        <a:t>булмаган</a:t>
                      </a:r>
                      <a:r>
                        <a:rPr lang="ru-RU" sz="2400" spc="-5" dirty="0" smtClean="0">
                          <a:latin typeface="+mn-lt"/>
                          <a:cs typeface="Calibri"/>
                        </a:rPr>
                        <a:t> </a:t>
                      </a:r>
                      <a:r>
                        <a:rPr lang="ru-RU" sz="2400" spc="-5" dirty="0" err="1" smtClean="0">
                          <a:latin typeface="+mn-lt"/>
                          <a:cs typeface="Calibri"/>
                        </a:rPr>
                        <a:t>микрокредит</a:t>
                      </a:r>
                      <a:r>
                        <a:rPr lang="ru-RU" sz="2400" spc="-5" dirty="0" smtClean="0">
                          <a:latin typeface="+mn-lt"/>
                          <a:cs typeface="Calibri"/>
                        </a:rPr>
                        <a:t> </a:t>
                      </a:r>
                      <a:r>
                        <a:rPr lang="ru-RU" sz="2400" spc="-5" dirty="0" err="1" smtClean="0">
                          <a:latin typeface="+mn-lt"/>
                          <a:cs typeface="Calibri"/>
                        </a:rPr>
                        <a:t>компаниясе</a:t>
                      </a:r>
                      <a:r>
                        <a:rPr lang="ru-RU" sz="2400" spc="-5" dirty="0" smtClean="0">
                          <a:latin typeface="+mn-lt"/>
                          <a:cs typeface="Calibri"/>
                        </a:rPr>
                        <a:t> </a:t>
                      </a:r>
                      <a:r>
                        <a:rPr lang="ru-RU" sz="2400" spc="-5" dirty="0" err="1" smtClean="0">
                          <a:latin typeface="+mn-lt"/>
                          <a:cs typeface="Calibri"/>
                        </a:rPr>
                        <a:t>кагыйдәләре буенча</a:t>
                      </a:r>
                      <a:endParaRPr lang="ru-RU" sz="2400" dirty="0">
                        <a:latin typeface="+mn-lt"/>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1"/>
                    </a:solidFill>
                  </a:tcPr>
                </a:tc>
                <a:extLst>
                  <a:ext uri="{0D108BD9-81ED-4DB2-BD59-A6C34878D82A}">
                    <a16:rowId xmlns:a16="http://schemas.microsoft.com/office/drawing/2014/main" xmlns="" val="10006"/>
                  </a:ext>
                </a:extLst>
              </a:tr>
            </a:tbl>
          </a:graphicData>
        </a:graphic>
      </p:graphicFrame>
      <p:sp>
        <p:nvSpPr>
          <p:cNvPr id="11" name="object 4"/>
          <p:cNvSpPr txBox="1">
            <a:spLocks noGrp="1"/>
          </p:cNvSpPr>
          <p:nvPr>
            <p:ph type="title"/>
          </p:nvPr>
        </p:nvSpPr>
        <p:spPr>
          <a:xfrm>
            <a:off x="1050862" y="83005"/>
            <a:ext cx="18788194" cy="773930"/>
          </a:xfrm>
          <a:prstGeom prst="rect">
            <a:avLst/>
          </a:prstGeom>
        </p:spPr>
        <p:txBody>
          <a:bodyPr vert="horz" wrap="square" lIns="0" tIns="12065" rIns="0" bIns="0" rtlCol="0">
            <a:spAutoFit/>
          </a:bodyPr>
          <a:lstStyle/>
          <a:p>
            <a:pPr marL="12700">
              <a:lnSpc>
                <a:spcPct val="100000"/>
              </a:lnSpc>
              <a:spcBef>
                <a:spcPts val="95"/>
              </a:spcBef>
            </a:pPr>
            <a:r>
              <a:rPr lang="tt-RU" dirty="0" smtClean="0"/>
              <a:t>КУЭ</a:t>
            </a:r>
            <a:r>
              <a:rPr lang="ru-RU" dirty="0" smtClean="0"/>
              <a:t> СУБЪЕКТЛАРЫ ҺӘМ ҮЗМӘШГУЛЬЛӘР ӨЧЕН ЯРДӘМ ЧАРАЛАРЫ</a:t>
            </a:r>
            <a:endParaRPr spc="-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3035935" cy="3035935"/>
          </a:xfrm>
          <a:custGeom>
            <a:avLst/>
            <a:gdLst/>
            <a:ahLst/>
            <a:cxnLst/>
            <a:rect l="l" t="t" r="r" b="b"/>
            <a:pathLst>
              <a:path w="3035935" h="3035935">
                <a:moveTo>
                  <a:pt x="3035350" y="286"/>
                </a:moveTo>
                <a:lnTo>
                  <a:pt x="0" y="286"/>
                </a:lnTo>
                <a:lnTo>
                  <a:pt x="0" y="3036017"/>
                </a:lnTo>
                <a:lnTo>
                  <a:pt x="3035350" y="286"/>
                </a:lnTo>
                <a:close/>
              </a:path>
            </a:pathLst>
          </a:custGeom>
          <a:solidFill>
            <a:srgbClr val="E84E20"/>
          </a:solidFill>
        </p:spPr>
        <p:txBody>
          <a:bodyPr wrap="square" lIns="0" tIns="0" rIns="0" bIns="0" rtlCol="0"/>
          <a:lstStyle/>
          <a:p>
            <a:endParaRPr/>
          </a:p>
        </p:txBody>
      </p:sp>
      <p:sp>
        <p:nvSpPr>
          <p:cNvPr id="3" name="object 3"/>
          <p:cNvSpPr/>
          <p:nvPr/>
        </p:nvSpPr>
        <p:spPr>
          <a:xfrm>
            <a:off x="17065752" y="8271985"/>
            <a:ext cx="3035935" cy="3035935"/>
          </a:xfrm>
          <a:custGeom>
            <a:avLst/>
            <a:gdLst/>
            <a:ahLst/>
            <a:cxnLst/>
            <a:rect l="l" t="t" r="r" b="b"/>
            <a:pathLst>
              <a:path w="3035934" h="3035934">
                <a:moveTo>
                  <a:pt x="3035172" y="76"/>
                </a:moveTo>
                <a:lnTo>
                  <a:pt x="-431" y="3035402"/>
                </a:lnTo>
                <a:lnTo>
                  <a:pt x="3035172" y="3035402"/>
                </a:lnTo>
                <a:lnTo>
                  <a:pt x="3035172" y="76"/>
                </a:lnTo>
                <a:close/>
              </a:path>
            </a:pathLst>
          </a:custGeom>
          <a:solidFill>
            <a:srgbClr val="E84E20"/>
          </a:solidFill>
        </p:spPr>
        <p:txBody>
          <a:bodyPr wrap="square" lIns="0" tIns="0" rIns="0" bIns="0" rtlCol="0"/>
          <a:lstStyle/>
          <a:p>
            <a:endParaRPr/>
          </a:p>
        </p:txBody>
      </p:sp>
      <p:sp>
        <p:nvSpPr>
          <p:cNvPr id="4" name="object 4"/>
          <p:cNvSpPr/>
          <p:nvPr/>
        </p:nvSpPr>
        <p:spPr>
          <a:xfrm>
            <a:off x="2397936" y="1089024"/>
            <a:ext cx="14893114" cy="9753601"/>
          </a:xfrm>
          <a:custGeom>
            <a:avLst/>
            <a:gdLst/>
            <a:ahLst/>
            <a:cxnLst/>
            <a:rect l="l" t="t" r="r" b="b"/>
            <a:pathLst>
              <a:path w="13377544" h="9915525">
                <a:moveTo>
                  <a:pt x="13376869" y="261"/>
                </a:moveTo>
                <a:lnTo>
                  <a:pt x="1205878" y="261"/>
                </a:lnTo>
                <a:lnTo>
                  <a:pt x="-83" y="1636361"/>
                </a:lnTo>
                <a:lnTo>
                  <a:pt x="-83" y="9915079"/>
                </a:lnTo>
                <a:lnTo>
                  <a:pt x="12170907" y="9915079"/>
                </a:lnTo>
                <a:lnTo>
                  <a:pt x="13376869" y="8279182"/>
                </a:lnTo>
                <a:lnTo>
                  <a:pt x="13376869" y="261"/>
                </a:lnTo>
                <a:close/>
              </a:path>
            </a:pathLst>
          </a:custGeom>
          <a:solidFill>
            <a:srgbClr val="EFEFEF"/>
          </a:solidFill>
        </p:spPr>
        <p:txBody>
          <a:bodyPr wrap="square" lIns="0" tIns="0" rIns="0" bIns="0" rtlCol="0"/>
          <a:lstStyle/>
          <a:p>
            <a:endParaRPr/>
          </a:p>
        </p:txBody>
      </p:sp>
      <p:sp>
        <p:nvSpPr>
          <p:cNvPr id="8" name="object 8"/>
          <p:cNvSpPr txBox="1"/>
          <p:nvPr/>
        </p:nvSpPr>
        <p:spPr>
          <a:xfrm>
            <a:off x="1026336" y="10081258"/>
            <a:ext cx="1371600" cy="272415"/>
          </a:xfrm>
          <a:prstGeom prst="rect">
            <a:avLst/>
          </a:prstGeom>
        </p:spPr>
        <p:txBody>
          <a:bodyPr vert="horz" wrap="square" lIns="0" tIns="0" rIns="0" bIns="0" rtlCol="0">
            <a:spAutoFit/>
          </a:bodyPr>
          <a:lstStyle/>
          <a:p>
            <a:pPr marL="12700">
              <a:lnSpc>
                <a:spcPts val="1950"/>
              </a:lnSpc>
            </a:pPr>
            <a:r>
              <a:rPr sz="1950" spc="-70" dirty="0">
                <a:solidFill>
                  <a:srgbClr val="672C17"/>
                </a:solidFill>
                <a:latin typeface="Calibri"/>
                <a:cs typeface="Calibri"/>
              </a:rPr>
              <a:t>ФАСТТРЕК.РФ</a:t>
            </a:r>
            <a:endParaRPr sz="1950">
              <a:latin typeface="Calibri"/>
              <a:cs typeface="Calibri"/>
            </a:endParaRPr>
          </a:p>
        </p:txBody>
      </p:sp>
      <p:sp>
        <p:nvSpPr>
          <p:cNvPr id="6" name="object 6"/>
          <p:cNvSpPr txBox="1"/>
          <p:nvPr/>
        </p:nvSpPr>
        <p:spPr>
          <a:xfrm>
            <a:off x="1295747" y="4254138"/>
            <a:ext cx="88265" cy="321945"/>
          </a:xfrm>
          <a:prstGeom prst="rect">
            <a:avLst/>
          </a:prstGeom>
        </p:spPr>
        <p:txBody>
          <a:bodyPr vert="horz" wrap="square" lIns="0" tIns="11430" rIns="0" bIns="0" rtlCol="0">
            <a:spAutoFit/>
          </a:bodyPr>
          <a:lstStyle/>
          <a:p>
            <a:pPr marL="12700">
              <a:lnSpc>
                <a:spcPct val="100000"/>
              </a:lnSpc>
              <a:spcBef>
                <a:spcPts val="90"/>
              </a:spcBef>
            </a:pPr>
            <a:r>
              <a:rPr sz="1950" spc="-5" dirty="0">
                <a:solidFill>
                  <a:srgbClr val="1D1D1B"/>
                </a:solidFill>
                <a:latin typeface="Calibri"/>
                <a:cs typeface="Calibri"/>
              </a:rPr>
              <a:t>.</a:t>
            </a:r>
            <a:endParaRPr sz="1950">
              <a:latin typeface="Calibri"/>
              <a:cs typeface="Calibri"/>
            </a:endParaRPr>
          </a:p>
        </p:txBody>
      </p:sp>
      <p:graphicFrame>
        <p:nvGraphicFramePr>
          <p:cNvPr id="7" name="object 7"/>
          <p:cNvGraphicFramePr>
            <a:graphicFrameLocks noGrp="1"/>
          </p:cNvGraphicFramePr>
          <p:nvPr>
            <p:extLst>
              <p:ext uri="{D42A27DB-BD31-4B8C-83A1-F6EECF244321}">
                <p14:modId xmlns:p14="http://schemas.microsoft.com/office/powerpoint/2010/main" xmlns="" val="1190390854"/>
              </p:ext>
            </p:extLst>
          </p:nvPr>
        </p:nvGraphicFramePr>
        <p:xfrm>
          <a:off x="2693936" y="2303439"/>
          <a:ext cx="14287600" cy="8286810"/>
        </p:xfrm>
        <a:graphic>
          <a:graphicData uri="http://schemas.openxmlformats.org/drawingml/2006/table">
            <a:tbl>
              <a:tblPr firstRow="1" bandRow="1">
                <a:tableStyleId>{2D5ABB26-0587-4C30-8999-92F81FD0307C}</a:tableStyleId>
              </a:tblPr>
              <a:tblGrid>
                <a:gridCol w="3000396">
                  <a:extLst>
                    <a:ext uri="{9D8B030D-6E8A-4147-A177-3AD203B41FA5}">
                      <a16:colId xmlns:a16="http://schemas.microsoft.com/office/drawing/2014/main" xmlns="" val="20000"/>
                    </a:ext>
                  </a:extLst>
                </a:gridCol>
                <a:gridCol w="11287204">
                  <a:extLst>
                    <a:ext uri="{9D8B030D-6E8A-4147-A177-3AD203B41FA5}">
                      <a16:colId xmlns:a16="http://schemas.microsoft.com/office/drawing/2014/main" xmlns="" val="20001"/>
                    </a:ext>
                  </a:extLst>
                </a:gridCol>
              </a:tblGrid>
              <a:tr h="1542265">
                <a:tc>
                  <a:txBody>
                    <a:bodyPr/>
                    <a:lstStyle/>
                    <a:p>
                      <a:pPr>
                        <a:lnSpc>
                          <a:spcPct val="100000"/>
                        </a:lnSpc>
                        <a:spcBef>
                          <a:spcPts val="0"/>
                        </a:spcBef>
                      </a:pPr>
                      <a:endParaRPr sz="2400" dirty="0">
                        <a:latin typeface="Times New Roman"/>
                        <a:cs typeface="Times New Roman"/>
                      </a:endParaRPr>
                    </a:p>
                    <a:p>
                      <a:pPr>
                        <a:lnSpc>
                          <a:spcPct val="100000"/>
                        </a:lnSpc>
                        <a:spcBef>
                          <a:spcPts val="0"/>
                        </a:spcBef>
                      </a:pPr>
                      <a:endParaRPr sz="2700" dirty="0">
                        <a:latin typeface="Times New Roman"/>
                        <a:cs typeface="Times New Roman"/>
                      </a:endParaRPr>
                    </a:p>
                    <a:p>
                      <a:pPr marL="43180">
                        <a:lnSpc>
                          <a:spcPct val="100000"/>
                        </a:lnSpc>
                        <a:spcBef>
                          <a:spcPts val="0"/>
                        </a:spcBef>
                      </a:pPr>
                      <a:r>
                        <a:rPr lang="tt-RU" sz="2400" b="1" spc="-5" dirty="0" smtClean="0">
                          <a:latin typeface="Calibri"/>
                          <a:cs typeface="Calibri"/>
                        </a:rPr>
                        <a:t>Кемнәр өчен</a:t>
                      </a:r>
                      <a:r>
                        <a:rPr sz="2400" b="1" spc="-5" smtClean="0">
                          <a:latin typeface="Calibri"/>
                          <a:cs typeface="Calibri"/>
                        </a:rPr>
                        <a:t>?</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43180" marR="4445" algn="just">
                        <a:lnSpc>
                          <a:spcPct val="100000"/>
                        </a:lnSpc>
                        <a:spcBef>
                          <a:spcPts val="0"/>
                        </a:spcBef>
                      </a:pPr>
                      <a:r>
                        <a:rPr lang="ru-RU" sz="2400" spc="-5" dirty="0" smtClean="0">
                          <a:latin typeface="+mn-lt"/>
                          <a:cs typeface="Calibri"/>
                        </a:rPr>
                        <a:t>2021 </a:t>
                      </a:r>
                      <a:r>
                        <a:rPr lang="ru-RU" sz="2400" spc="-5" dirty="0" err="1" smtClean="0">
                          <a:latin typeface="+mn-lt"/>
                          <a:cs typeface="Calibri"/>
                        </a:rPr>
                        <a:t>һәм </a:t>
                      </a:r>
                      <a:r>
                        <a:rPr lang="ru-RU" sz="2400" spc="-5" dirty="0" smtClean="0">
                          <a:latin typeface="+mn-lt"/>
                          <a:cs typeface="Calibri"/>
                        </a:rPr>
                        <a:t>2022 </a:t>
                      </a:r>
                      <a:r>
                        <a:rPr lang="ru-RU" sz="2400" spc="-5" dirty="0" err="1" smtClean="0">
                          <a:latin typeface="+mn-lt"/>
                          <a:cs typeface="Calibri"/>
                        </a:rPr>
                        <a:t>елларда</a:t>
                      </a:r>
                      <a:r>
                        <a:rPr lang="ru-RU" sz="2400" spc="-5" dirty="0" smtClean="0">
                          <a:latin typeface="+mn-lt"/>
                          <a:cs typeface="Calibri"/>
                        </a:rPr>
                        <a:t> экспорт </a:t>
                      </a:r>
                      <a:r>
                        <a:rPr lang="ru-RU" sz="2400" spc="-5" dirty="0" err="1" smtClean="0">
                          <a:latin typeface="+mn-lt"/>
                          <a:cs typeface="Calibri"/>
                        </a:rPr>
                        <a:t>контрактлары</a:t>
                      </a:r>
                      <a:r>
                        <a:rPr lang="ru-RU" sz="2400" spc="-5" dirty="0" smtClean="0">
                          <a:latin typeface="+mn-lt"/>
                          <a:cs typeface="Calibri"/>
                        </a:rPr>
                        <a:t> </a:t>
                      </a:r>
                      <a:r>
                        <a:rPr lang="ru-RU" sz="2400" spc="-5" dirty="0" err="1" smtClean="0">
                          <a:latin typeface="+mn-lt"/>
                          <a:cs typeface="Calibri"/>
                        </a:rPr>
                        <a:t>булган</a:t>
                      </a:r>
                      <a:r>
                        <a:rPr lang="ru-RU" sz="2400" spc="-5" dirty="0" smtClean="0">
                          <a:latin typeface="+mn-lt"/>
                          <a:cs typeface="Calibri"/>
                        </a:rPr>
                        <a:t> </a:t>
                      </a:r>
                      <a:r>
                        <a:rPr lang="ru-RU" sz="2400" spc="-5" dirty="0" err="1" smtClean="0">
                          <a:latin typeface="+mn-lt"/>
                          <a:cs typeface="Calibri"/>
                        </a:rPr>
                        <a:t>экспортерлар</a:t>
                      </a:r>
                      <a:r>
                        <a:rPr lang="ru-RU" sz="2400" spc="-5" dirty="0" smtClean="0">
                          <a:latin typeface="+mn-lt"/>
                          <a:cs typeface="Calibri"/>
                        </a:rPr>
                        <a:t> </a:t>
                      </a:r>
                      <a:r>
                        <a:rPr lang="ru-RU" sz="2400" spc="-5" dirty="0" err="1" smtClean="0">
                          <a:latin typeface="+mn-lt"/>
                          <a:cs typeface="Calibri"/>
                        </a:rPr>
                        <a:t>өчен</a:t>
                      </a:r>
                      <a:endParaRPr sz="2400" dirty="0">
                        <a:latin typeface="Calibri"/>
                        <a:cs typeface="Calibri"/>
                      </a:endParaRPr>
                    </a:p>
                  </a:txBody>
                  <a:tcPr marL="0" marR="0" marT="2692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0"/>
                  </a:ext>
                </a:extLst>
              </a:tr>
              <a:tr h="630559">
                <a:tc>
                  <a:txBody>
                    <a:bodyPr/>
                    <a:lstStyle/>
                    <a:p>
                      <a:pPr marL="43180">
                        <a:lnSpc>
                          <a:spcPct val="100000"/>
                        </a:lnSpc>
                        <a:spcBef>
                          <a:spcPts val="0"/>
                        </a:spcBef>
                      </a:pPr>
                      <a:r>
                        <a:rPr sz="2400" b="1" spc="-5" smtClean="0">
                          <a:latin typeface="Calibri"/>
                          <a:cs typeface="Calibri"/>
                        </a:rPr>
                        <a:t>Н</a:t>
                      </a:r>
                      <a:r>
                        <a:rPr lang="tt-RU" sz="2400" b="1" spc="-5" dirty="0" smtClean="0">
                          <a:latin typeface="Calibri"/>
                          <a:cs typeface="Calibri"/>
                        </a:rPr>
                        <a:t>инди</a:t>
                      </a:r>
                      <a:r>
                        <a:rPr lang="tt-RU" sz="2400" b="1" spc="-5" baseline="0" dirty="0" smtClean="0">
                          <a:latin typeface="Calibri"/>
                          <a:cs typeface="Calibri"/>
                        </a:rPr>
                        <a:t> максатларга</a:t>
                      </a:r>
                      <a:r>
                        <a:rPr sz="2400" b="1" spc="-5" smtClean="0">
                          <a:latin typeface="Calibri"/>
                          <a:cs typeface="Calibri"/>
                        </a:rPr>
                        <a:t>?</a:t>
                      </a:r>
                      <a:endParaRPr sz="2400" dirty="0">
                        <a:latin typeface="Calibri"/>
                        <a:cs typeface="Calibri"/>
                      </a:endParaRPr>
                    </a:p>
                  </a:txBody>
                  <a:tcPr marL="0" marR="0" marT="1968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43180">
                        <a:lnSpc>
                          <a:spcPct val="100000"/>
                        </a:lnSpc>
                        <a:spcBef>
                          <a:spcPts val="1335"/>
                        </a:spcBef>
                      </a:pPr>
                      <a:r>
                        <a:rPr lang="tt-RU" sz="2400" b="0" dirty="0" smtClean="0">
                          <a:solidFill>
                            <a:schemeClr val="tx1"/>
                          </a:solidFill>
                          <a:latin typeface="+mn-lt"/>
                          <a:ea typeface="+mn-ea"/>
                          <a:cs typeface="+mn-cs"/>
                        </a:rPr>
                        <a:t>Заемчы нигезләгән теләсә нинди чыгымнар</a:t>
                      </a:r>
                      <a:endParaRPr lang="tt-RU" sz="3200" b="0" dirty="0">
                        <a:latin typeface="+mn-lt"/>
                        <a:cs typeface="Calibri"/>
                      </a:endParaRPr>
                    </a:p>
                  </a:txBody>
                  <a:tcPr marL="0" marR="0" marT="1968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1"/>
                  </a:ext>
                </a:extLst>
              </a:tr>
              <a:tr h="496335">
                <a:tc>
                  <a:txBody>
                    <a:bodyPr/>
                    <a:lstStyle/>
                    <a:p>
                      <a:pPr marL="43180">
                        <a:lnSpc>
                          <a:spcPct val="100000"/>
                        </a:lnSpc>
                        <a:spcBef>
                          <a:spcPts val="0"/>
                        </a:spcBef>
                      </a:pPr>
                      <a:r>
                        <a:rPr lang="tt-RU" sz="2400" b="1" spc="-5" dirty="0" smtClean="0">
                          <a:latin typeface="Calibri"/>
                          <a:cs typeface="Calibri"/>
                        </a:rPr>
                        <a:t>М</a:t>
                      </a:r>
                      <a:r>
                        <a:rPr sz="2400" b="1" spc="-5" smtClean="0">
                          <a:latin typeface="Calibri"/>
                          <a:cs typeface="Calibri"/>
                        </a:rPr>
                        <a:t>икроза</a:t>
                      </a:r>
                      <a:r>
                        <a:rPr lang="tt-RU" sz="2400" b="1" spc="-5" dirty="0" smtClean="0">
                          <a:latin typeface="Calibri"/>
                          <a:cs typeface="Calibri"/>
                        </a:rPr>
                        <a:t>е</a:t>
                      </a:r>
                      <a:r>
                        <a:rPr sz="2400" b="1" spc="-5" smtClean="0">
                          <a:latin typeface="Calibri"/>
                          <a:cs typeface="Calibri"/>
                        </a:rPr>
                        <a:t>м</a:t>
                      </a:r>
                      <a:r>
                        <a:rPr lang="tt-RU" sz="2400" b="1" spc="-5" baseline="0" dirty="0" smtClean="0">
                          <a:latin typeface="Calibri"/>
                          <a:cs typeface="Calibri"/>
                        </a:rPr>
                        <a:t> суммасы</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43180">
                        <a:lnSpc>
                          <a:spcPct val="100000"/>
                        </a:lnSpc>
                        <a:spcBef>
                          <a:spcPts val="0"/>
                        </a:spcBef>
                      </a:pPr>
                      <a:r>
                        <a:rPr sz="2400" smtClean="0">
                          <a:latin typeface="Calibri"/>
                          <a:cs typeface="Calibri"/>
                        </a:rPr>
                        <a:t>300</a:t>
                      </a:r>
                      <a:r>
                        <a:rPr sz="2400" spc="-110" smtClean="0">
                          <a:latin typeface="Calibri"/>
                          <a:cs typeface="Calibri"/>
                        </a:rPr>
                        <a:t> </a:t>
                      </a:r>
                      <a:r>
                        <a:rPr sz="2400">
                          <a:latin typeface="Calibri"/>
                          <a:cs typeface="Calibri"/>
                        </a:rPr>
                        <a:t>000</a:t>
                      </a:r>
                      <a:r>
                        <a:rPr sz="2400" spc="-110">
                          <a:latin typeface="Calibri"/>
                          <a:cs typeface="Calibri"/>
                        </a:rPr>
                        <a:t> </a:t>
                      </a:r>
                      <a:r>
                        <a:rPr lang="tt-RU" sz="2400" spc="-110" dirty="0" smtClean="0">
                          <a:latin typeface="Calibri"/>
                          <a:cs typeface="Calibri"/>
                        </a:rPr>
                        <a:t>нән</a:t>
                      </a:r>
                      <a:r>
                        <a:rPr sz="2400" spc="-85" smtClean="0">
                          <a:latin typeface="Calibri"/>
                          <a:cs typeface="Calibri"/>
                        </a:rPr>
                        <a:t> </a:t>
                      </a:r>
                      <a:r>
                        <a:rPr sz="2400" dirty="0">
                          <a:latin typeface="Calibri"/>
                          <a:cs typeface="Calibri"/>
                        </a:rPr>
                        <a:t>5</a:t>
                      </a:r>
                      <a:r>
                        <a:rPr sz="2400" spc="-40" dirty="0">
                          <a:latin typeface="Calibri"/>
                          <a:cs typeface="Calibri"/>
                        </a:rPr>
                        <a:t> </a:t>
                      </a:r>
                      <a:r>
                        <a:rPr sz="2400" dirty="0">
                          <a:latin typeface="Calibri"/>
                          <a:cs typeface="Calibri"/>
                        </a:rPr>
                        <a:t>000</a:t>
                      </a:r>
                      <a:r>
                        <a:rPr sz="2400" spc="-90" dirty="0">
                          <a:latin typeface="Calibri"/>
                          <a:cs typeface="Calibri"/>
                        </a:rPr>
                        <a:t> </a:t>
                      </a:r>
                      <a:r>
                        <a:rPr sz="2400">
                          <a:latin typeface="Calibri"/>
                          <a:cs typeface="Calibri"/>
                        </a:rPr>
                        <a:t>000</a:t>
                      </a:r>
                      <a:r>
                        <a:rPr sz="2400" spc="-110">
                          <a:latin typeface="Calibri"/>
                          <a:cs typeface="Calibri"/>
                        </a:rPr>
                        <a:t> </a:t>
                      </a:r>
                      <a:r>
                        <a:rPr lang="tt-RU" sz="2400" spc="-5" dirty="0" smtClean="0">
                          <a:latin typeface="Calibri"/>
                          <a:cs typeface="Calibri"/>
                        </a:rPr>
                        <a:t>сумга</a:t>
                      </a:r>
                      <a:r>
                        <a:rPr lang="tt-RU" sz="2400" spc="-5" baseline="0" dirty="0" smtClean="0">
                          <a:latin typeface="Calibri"/>
                          <a:cs typeface="Calibri"/>
                        </a:rPr>
                        <a:t> кадәр</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2"/>
                  </a:ext>
                </a:extLst>
              </a:tr>
              <a:tr h="496333">
                <a:tc>
                  <a:txBody>
                    <a:bodyPr/>
                    <a:lstStyle/>
                    <a:p>
                      <a:pPr marL="43180">
                        <a:lnSpc>
                          <a:spcPct val="100000"/>
                        </a:lnSpc>
                        <a:spcBef>
                          <a:spcPts val="0"/>
                        </a:spcBef>
                      </a:pPr>
                      <a:r>
                        <a:rPr lang="tt-RU" sz="2400" b="1" spc="5" dirty="0" smtClean="0">
                          <a:latin typeface="Calibri"/>
                          <a:cs typeface="Calibri"/>
                        </a:rPr>
                        <a:t>М</a:t>
                      </a:r>
                      <a:r>
                        <a:rPr sz="2400" b="1" spc="5" smtClean="0">
                          <a:latin typeface="Calibri"/>
                          <a:cs typeface="Calibri"/>
                        </a:rPr>
                        <a:t>и</a:t>
                      </a:r>
                      <a:r>
                        <a:rPr sz="2400" b="1" spc="-15" smtClean="0">
                          <a:latin typeface="Calibri"/>
                          <a:cs typeface="Calibri"/>
                        </a:rPr>
                        <a:t>к</a:t>
                      </a:r>
                      <a:r>
                        <a:rPr sz="2400" b="1" spc="-20" smtClean="0">
                          <a:latin typeface="Calibri"/>
                          <a:cs typeface="Calibri"/>
                        </a:rPr>
                        <a:t>роз</a:t>
                      </a:r>
                      <a:r>
                        <a:rPr sz="2400" b="1" spc="-10" smtClean="0">
                          <a:latin typeface="Calibri"/>
                          <a:cs typeface="Calibri"/>
                        </a:rPr>
                        <a:t>а</a:t>
                      </a:r>
                      <a:r>
                        <a:rPr lang="tt-RU" sz="2400" b="1" spc="-20" dirty="0" smtClean="0">
                          <a:latin typeface="Calibri"/>
                          <a:cs typeface="Calibri"/>
                        </a:rPr>
                        <a:t>ем вакыты</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43180">
                        <a:lnSpc>
                          <a:spcPct val="100000"/>
                        </a:lnSpc>
                        <a:spcBef>
                          <a:spcPts val="0"/>
                        </a:spcBef>
                      </a:pPr>
                      <a:r>
                        <a:rPr sz="2400" smtClean="0">
                          <a:latin typeface="Calibri"/>
                          <a:cs typeface="Calibri"/>
                        </a:rPr>
                        <a:t>3</a:t>
                      </a:r>
                      <a:r>
                        <a:rPr sz="2400" spc="-65" smtClean="0">
                          <a:latin typeface="Calibri"/>
                          <a:cs typeface="Calibri"/>
                        </a:rPr>
                        <a:t> </a:t>
                      </a:r>
                      <a:r>
                        <a:rPr lang="tt-RU" sz="2400" spc="-65" dirty="0" smtClean="0">
                          <a:latin typeface="Calibri"/>
                          <a:cs typeface="Calibri"/>
                        </a:rPr>
                        <a:t>айдан</a:t>
                      </a:r>
                      <a:r>
                        <a:rPr sz="2400" spc="-114" smtClean="0">
                          <a:latin typeface="Calibri"/>
                          <a:cs typeface="Calibri"/>
                        </a:rPr>
                        <a:t> </a:t>
                      </a:r>
                      <a:r>
                        <a:rPr sz="2400">
                          <a:latin typeface="Calibri"/>
                          <a:cs typeface="Calibri"/>
                        </a:rPr>
                        <a:t>36</a:t>
                      </a:r>
                      <a:r>
                        <a:rPr sz="2400" spc="-120">
                          <a:latin typeface="Calibri"/>
                          <a:cs typeface="Calibri"/>
                        </a:rPr>
                        <a:t> </a:t>
                      </a:r>
                      <a:r>
                        <a:rPr lang="tt-RU" sz="2400" spc="-5" dirty="0" smtClean="0">
                          <a:latin typeface="Calibri"/>
                          <a:cs typeface="Calibri"/>
                        </a:rPr>
                        <a:t>айга</a:t>
                      </a:r>
                      <a:r>
                        <a:rPr lang="tt-RU" sz="2400" spc="-5" baseline="0" dirty="0" smtClean="0">
                          <a:latin typeface="Calibri"/>
                          <a:cs typeface="Calibri"/>
                        </a:rPr>
                        <a:t> кадәр</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3"/>
                  </a:ext>
                </a:extLst>
              </a:tr>
              <a:tr h="3586356">
                <a:tc>
                  <a:txBody>
                    <a:bodyPr/>
                    <a:lstStyle/>
                    <a:p>
                      <a:pPr marL="43180">
                        <a:lnSpc>
                          <a:spcPct val="100000"/>
                        </a:lnSpc>
                        <a:spcBef>
                          <a:spcPts val="0"/>
                        </a:spcBef>
                      </a:pPr>
                      <a:r>
                        <a:rPr sz="2400" b="1" smtClean="0">
                          <a:latin typeface="Calibri"/>
                          <a:cs typeface="Calibri"/>
                        </a:rPr>
                        <a:t>П</a:t>
                      </a:r>
                      <a:r>
                        <a:rPr sz="2400" b="1" spc="5" smtClean="0">
                          <a:latin typeface="Calibri"/>
                          <a:cs typeface="Calibri"/>
                        </a:rPr>
                        <a:t>р</a:t>
                      </a:r>
                      <a:r>
                        <a:rPr sz="2400" b="1" smtClean="0">
                          <a:latin typeface="Calibri"/>
                          <a:cs typeface="Calibri"/>
                        </a:rPr>
                        <a:t>оцент</a:t>
                      </a:r>
                      <a:r>
                        <a:rPr sz="2400" b="1" spc="-135" smtClean="0">
                          <a:latin typeface="Calibri"/>
                          <a:cs typeface="Calibri"/>
                        </a:rPr>
                        <a:t> </a:t>
                      </a:r>
                      <a:r>
                        <a:rPr sz="2400" b="1" spc="-5" smtClean="0">
                          <a:latin typeface="Calibri"/>
                          <a:cs typeface="Calibri"/>
                        </a:rPr>
                        <a:t>с</a:t>
                      </a:r>
                      <a:r>
                        <a:rPr sz="2400" b="1" spc="5" smtClean="0">
                          <a:latin typeface="Calibri"/>
                          <a:cs typeface="Calibri"/>
                        </a:rPr>
                        <a:t>т</a:t>
                      </a:r>
                      <a:r>
                        <a:rPr sz="2400" b="1" smtClean="0">
                          <a:latin typeface="Calibri"/>
                          <a:cs typeface="Calibri"/>
                        </a:rPr>
                        <a:t>а</a:t>
                      </a:r>
                      <a:r>
                        <a:rPr sz="2400" b="1" spc="-20" smtClean="0">
                          <a:latin typeface="Calibri"/>
                          <a:cs typeface="Calibri"/>
                        </a:rPr>
                        <a:t>в</a:t>
                      </a:r>
                      <a:r>
                        <a:rPr sz="2400" b="1" spc="-10" smtClean="0">
                          <a:latin typeface="Calibri"/>
                          <a:cs typeface="Calibri"/>
                        </a:rPr>
                        <a:t>к</a:t>
                      </a:r>
                      <a:r>
                        <a:rPr sz="2400" b="1" smtClean="0">
                          <a:latin typeface="Calibri"/>
                          <a:cs typeface="Calibri"/>
                        </a:rPr>
                        <a:t>а</a:t>
                      </a:r>
                      <a:r>
                        <a:rPr lang="tt-RU" sz="2400" b="1" dirty="0" smtClean="0">
                          <a:latin typeface="Calibri"/>
                          <a:cs typeface="Calibri"/>
                        </a:rPr>
                        <a:t>сы</a:t>
                      </a:r>
                      <a:endParaRPr sz="2400" dirty="0">
                        <a:latin typeface="Calibri"/>
                        <a:cs typeface="Calibri"/>
                      </a:endParaRP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0"/>
                    </a:solidFill>
                  </a:tcPr>
                </a:tc>
                <a:tc>
                  <a:txBody>
                    <a:bodyPr/>
                    <a:lstStyle/>
                    <a:p>
                      <a:pPr marL="499745" indent="-457200">
                        <a:lnSpc>
                          <a:spcPct val="100000"/>
                        </a:lnSpc>
                        <a:spcBef>
                          <a:spcPts val="0"/>
                        </a:spcBef>
                        <a:buAutoNum type="arabicParenR"/>
                        <a:tabLst>
                          <a:tab pos="419100" algn="l"/>
                        </a:tabLst>
                      </a:pPr>
                      <a:r>
                        <a:rPr lang="ru-RU" sz="2400" dirty="0" err="1" smtClean="0">
                          <a:latin typeface="+mn-lt"/>
                          <a:cs typeface="Calibri"/>
                        </a:rPr>
                        <a:t>контрактлар</a:t>
                      </a:r>
                      <a:r>
                        <a:rPr lang="ru-RU" sz="2400" dirty="0" smtClean="0">
                          <a:latin typeface="+mn-lt"/>
                          <a:cs typeface="Calibri"/>
                        </a:rPr>
                        <a:t> </a:t>
                      </a:r>
                      <a:r>
                        <a:rPr lang="ru-RU" sz="2400" dirty="0" err="1" smtClean="0">
                          <a:latin typeface="+mn-lt"/>
                          <a:cs typeface="Calibri"/>
                        </a:rPr>
                        <a:t>күләме </a:t>
                      </a:r>
                      <a:r>
                        <a:rPr lang="ru-RU" sz="2400" dirty="0" smtClean="0">
                          <a:latin typeface="+mn-lt"/>
                          <a:cs typeface="Calibri"/>
                        </a:rPr>
                        <a:t>1 000 000 АКШ </a:t>
                      </a:r>
                      <a:r>
                        <a:rPr lang="ru-RU" sz="2400" dirty="0" err="1" smtClean="0">
                          <a:latin typeface="+mn-lt"/>
                          <a:cs typeface="Calibri"/>
                        </a:rPr>
                        <a:t>долларыннан</a:t>
                      </a:r>
                      <a:r>
                        <a:rPr lang="ru-RU" sz="2400" dirty="0" smtClean="0">
                          <a:latin typeface="+mn-lt"/>
                          <a:cs typeface="Calibri"/>
                        </a:rPr>
                        <a:t> </a:t>
                      </a:r>
                      <a:r>
                        <a:rPr lang="ru-RU" sz="2400" dirty="0" err="1" smtClean="0">
                          <a:latin typeface="+mn-lt"/>
                          <a:cs typeface="Calibri"/>
                        </a:rPr>
                        <a:t>башлап</a:t>
                      </a:r>
                      <a:r>
                        <a:rPr lang="ru-RU" sz="2400" dirty="0" smtClean="0">
                          <a:latin typeface="+mn-lt"/>
                          <a:cs typeface="Calibri"/>
                        </a:rPr>
                        <a:t> </a:t>
                      </a:r>
                      <a:r>
                        <a:rPr lang="ru-RU" sz="2400" dirty="0" err="1" smtClean="0">
                          <a:latin typeface="+mn-lt"/>
                          <a:cs typeface="Calibri"/>
                        </a:rPr>
                        <a:t>булганда</a:t>
                      </a:r>
                      <a:r>
                        <a:rPr lang="ru-RU" sz="2400" dirty="0" smtClean="0">
                          <a:latin typeface="+mn-lt"/>
                          <a:cs typeface="Calibri"/>
                        </a:rPr>
                        <a:t> – </a:t>
                      </a:r>
                      <a:r>
                        <a:rPr lang="ru-RU" sz="2400" dirty="0" err="1" smtClean="0">
                          <a:latin typeface="+mn-lt"/>
                          <a:cs typeface="Calibri"/>
                        </a:rPr>
                        <a:t>еллык</a:t>
                      </a:r>
                      <a:r>
                        <a:rPr lang="ru-RU" sz="2400" dirty="0" smtClean="0">
                          <a:latin typeface="+mn-lt"/>
                          <a:cs typeface="Calibri"/>
                        </a:rPr>
                        <a:t> 0,1 %;</a:t>
                      </a:r>
                    </a:p>
                    <a:p>
                      <a:pPr marL="499745" indent="-457200">
                        <a:lnSpc>
                          <a:spcPct val="100000"/>
                        </a:lnSpc>
                        <a:spcBef>
                          <a:spcPts val="0"/>
                        </a:spcBef>
                        <a:buAutoNum type="arabicParenR"/>
                        <a:tabLst>
                          <a:tab pos="419100" algn="l"/>
                        </a:tabLst>
                      </a:pPr>
                      <a:r>
                        <a:rPr lang="ru-RU" sz="2400" dirty="0" err="1" smtClean="0">
                          <a:latin typeface="+mn-lt"/>
                          <a:cs typeface="Calibri"/>
                        </a:rPr>
                        <a:t>контрактлар</a:t>
                      </a:r>
                      <a:r>
                        <a:rPr lang="ru-RU" sz="2400" dirty="0" smtClean="0">
                          <a:latin typeface="+mn-lt"/>
                          <a:cs typeface="Calibri"/>
                        </a:rPr>
                        <a:t> </a:t>
                      </a:r>
                      <a:r>
                        <a:rPr lang="ru-RU" sz="2400" dirty="0" err="1" smtClean="0">
                          <a:latin typeface="+mn-lt"/>
                          <a:cs typeface="Calibri"/>
                        </a:rPr>
                        <a:t>суммасы</a:t>
                      </a:r>
                      <a:r>
                        <a:rPr lang="ru-RU" sz="2400" dirty="0" smtClean="0">
                          <a:latin typeface="+mn-lt"/>
                          <a:cs typeface="Calibri"/>
                        </a:rPr>
                        <a:t> 500 000 АКШ </a:t>
                      </a:r>
                      <a:r>
                        <a:rPr lang="ru-RU" sz="2400" dirty="0" err="1" smtClean="0">
                          <a:latin typeface="+mn-lt"/>
                          <a:cs typeface="Calibri"/>
                        </a:rPr>
                        <a:t>долларыннан</a:t>
                      </a:r>
                      <a:r>
                        <a:rPr lang="ru-RU" sz="2400" dirty="0" smtClean="0">
                          <a:latin typeface="+mn-lt"/>
                          <a:cs typeface="Calibri"/>
                        </a:rPr>
                        <a:t> 999 000 АКШ </a:t>
                      </a:r>
                      <a:r>
                        <a:rPr lang="ru-RU" sz="2400" dirty="0" err="1" smtClean="0">
                          <a:latin typeface="+mn-lt"/>
                          <a:cs typeface="Calibri"/>
                        </a:rPr>
                        <a:t>долларына</a:t>
                      </a:r>
                      <a:r>
                        <a:rPr lang="ru-RU" sz="2400" dirty="0" smtClean="0">
                          <a:latin typeface="+mn-lt"/>
                          <a:cs typeface="Calibri"/>
                        </a:rPr>
                        <a:t> </a:t>
                      </a:r>
                      <a:r>
                        <a:rPr lang="ru-RU" sz="2400" dirty="0" err="1" smtClean="0">
                          <a:latin typeface="+mn-lt"/>
                          <a:cs typeface="Calibri"/>
                        </a:rPr>
                        <a:t>кадәр булганда</a:t>
                      </a:r>
                      <a:r>
                        <a:rPr lang="ru-RU" sz="2400" baseline="0" dirty="0" smtClean="0">
                          <a:latin typeface="+mn-lt"/>
                          <a:cs typeface="Calibri"/>
                        </a:rPr>
                        <a:t> </a:t>
                      </a:r>
                      <a:r>
                        <a:rPr lang="ru-RU" sz="2400" dirty="0" smtClean="0">
                          <a:latin typeface="+mn-lt"/>
                          <a:cs typeface="Calibri"/>
                        </a:rPr>
                        <a:t>– </a:t>
                      </a:r>
                      <a:r>
                        <a:rPr lang="ru-RU" sz="2400" dirty="0" err="1" smtClean="0">
                          <a:latin typeface="+mn-lt"/>
                          <a:cs typeface="Calibri"/>
                        </a:rPr>
                        <a:t>еллык</a:t>
                      </a:r>
                      <a:r>
                        <a:rPr lang="ru-RU" sz="2400" dirty="0" smtClean="0">
                          <a:latin typeface="+mn-lt"/>
                          <a:cs typeface="Calibri"/>
                        </a:rPr>
                        <a:t> 1 %;</a:t>
                      </a:r>
                    </a:p>
                    <a:p>
                      <a:pPr marL="499745" indent="-457200">
                        <a:lnSpc>
                          <a:spcPct val="100000"/>
                        </a:lnSpc>
                        <a:spcBef>
                          <a:spcPts val="0"/>
                        </a:spcBef>
                        <a:buAutoNum type="arabicParenR"/>
                        <a:tabLst>
                          <a:tab pos="419100" algn="l"/>
                        </a:tabLst>
                      </a:pPr>
                      <a:r>
                        <a:rPr lang="ru-RU" sz="2400" dirty="0" err="1" smtClean="0">
                          <a:latin typeface="+mn-lt"/>
                          <a:cs typeface="Calibri"/>
                        </a:rPr>
                        <a:t>контрактлар</a:t>
                      </a:r>
                      <a:r>
                        <a:rPr lang="ru-RU" sz="2400" dirty="0" smtClean="0">
                          <a:latin typeface="+mn-lt"/>
                          <a:cs typeface="Calibri"/>
                        </a:rPr>
                        <a:t> </a:t>
                      </a:r>
                      <a:r>
                        <a:rPr lang="ru-RU" sz="2400" dirty="0" err="1" smtClean="0">
                          <a:latin typeface="+mn-lt"/>
                          <a:cs typeface="Calibri"/>
                        </a:rPr>
                        <a:t>суммасы</a:t>
                      </a:r>
                      <a:r>
                        <a:rPr lang="ru-RU" sz="2400" dirty="0" smtClean="0">
                          <a:latin typeface="+mn-lt"/>
                          <a:cs typeface="Calibri"/>
                        </a:rPr>
                        <a:t> 100 000 АКШ </a:t>
                      </a:r>
                      <a:r>
                        <a:rPr lang="ru-RU" sz="2400" dirty="0" err="1" smtClean="0">
                          <a:latin typeface="+mn-lt"/>
                          <a:cs typeface="Calibri"/>
                        </a:rPr>
                        <a:t>долларыннан</a:t>
                      </a:r>
                      <a:r>
                        <a:rPr lang="ru-RU" sz="2400" dirty="0" smtClean="0">
                          <a:latin typeface="+mn-lt"/>
                          <a:cs typeface="Calibri"/>
                        </a:rPr>
                        <a:t> 499 000 АКШ </a:t>
                      </a:r>
                      <a:r>
                        <a:rPr lang="ru-RU" sz="2400" dirty="0" err="1" smtClean="0">
                          <a:latin typeface="+mn-lt"/>
                          <a:cs typeface="Calibri"/>
                        </a:rPr>
                        <a:t>долларына</a:t>
                      </a:r>
                      <a:r>
                        <a:rPr lang="ru-RU" sz="2400" dirty="0" smtClean="0">
                          <a:latin typeface="+mn-lt"/>
                          <a:cs typeface="Calibri"/>
                        </a:rPr>
                        <a:t> </a:t>
                      </a:r>
                      <a:r>
                        <a:rPr lang="ru-RU" sz="2400" dirty="0" err="1" smtClean="0">
                          <a:latin typeface="+mn-lt"/>
                          <a:cs typeface="Calibri"/>
                        </a:rPr>
                        <a:t>кадәр булганда</a:t>
                      </a:r>
                      <a:r>
                        <a:rPr lang="ru-RU" sz="2400" dirty="0" smtClean="0">
                          <a:latin typeface="+mn-lt"/>
                          <a:cs typeface="Calibri"/>
                        </a:rPr>
                        <a:t>  – </a:t>
                      </a:r>
                      <a:r>
                        <a:rPr lang="ru-RU" sz="2400" dirty="0" err="1" smtClean="0">
                          <a:latin typeface="+mn-lt"/>
                          <a:cs typeface="Calibri"/>
                        </a:rPr>
                        <a:t>еллык</a:t>
                      </a:r>
                      <a:r>
                        <a:rPr lang="ru-RU" sz="2400" dirty="0" smtClean="0">
                          <a:latin typeface="+mn-lt"/>
                          <a:cs typeface="Calibri"/>
                        </a:rPr>
                        <a:t> 3 %;</a:t>
                      </a:r>
                    </a:p>
                    <a:p>
                      <a:pPr marL="499745" indent="-457200">
                        <a:lnSpc>
                          <a:spcPct val="100000"/>
                        </a:lnSpc>
                        <a:spcBef>
                          <a:spcPts val="0"/>
                        </a:spcBef>
                        <a:buAutoNum type="arabicParenR"/>
                        <a:tabLst>
                          <a:tab pos="419100" algn="l"/>
                        </a:tabLst>
                      </a:pPr>
                      <a:r>
                        <a:rPr lang="ru-RU" sz="2400" dirty="0" err="1" smtClean="0">
                          <a:latin typeface="+mn-lt"/>
                          <a:cs typeface="Calibri"/>
                        </a:rPr>
                        <a:t>контрактлар</a:t>
                      </a:r>
                      <a:r>
                        <a:rPr lang="ru-RU" sz="2400" dirty="0" smtClean="0">
                          <a:latin typeface="+mn-lt"/>
                          <a:cs typeface="Calibri"/>
                        </a:rPr>
                        <a:t> </a:t>
                      </a:r>
                      <a:r>
                        <a:rPr lang="ru-RU" sz="2400" dirty="0" err="1" smtClean="0">
                          <a:latin typeface="+mn-lt"/>
                          <a:cs typeface="Calibri"/>
                        </a:rPr>
                        <a:t>суммасы</a:t>
                      </a:r>
                      <a:r>
                        <a:rPr lang="ru-RU" sz="2400" dirty="0" smtClean="0">
                          <a:latin typeface="+mn-lt"/>
                          <a:cs typeface="Calibri"/>
                        </a:rPr>
                        <a:t> 10 000 АКШ </a:t>
                      </a:r>
                      <a:r>
                        <a:rPr lang="ru-RU" sz="2400" dirty="0" err="1" smtClean="0">
                          <a:latin typeface="+mn-lt"/>
                          <a:cs typeface="Calibri"/>
                        </a:rPr>
                        <a:t>долларыннан</a:t>
                      </a:r>
                      <a:r>
                        <a:rPr lang="ru-RU" sz="2400" dirty="0" smtClean="0">
                          <a:latin typeface="+mn-lt"/>
                          <a:cs typeface="Calibri"/>
                        </a:rPr>
                        <a:t> 99 000 АКШ </a:t>
                      </a:r>
                      <a:r>
                        <a:rPr lang="ru-RU" sz="2400" dirty="0" err="1" smtClean="0">
                          <a:latin typeface="+mn-lt"/>
                          <a:cs typeface="Calibri"/>
                        </a:rPr>
                        <a:t>долларына</a:t>
                      </a:r>
                      <a:r>
                        <a:rPr lang="ru-RU" sz="2400" dirty="0" smtClean="0">
                          <a:latin typeface="+mn-lt"/>
                          <a:cs typeface="Calibri"/>
                        </a:rPr>
                        <a:t> </a:t>
                      </a:r>
                      <a:r>
                        <a:rPr lang="ru-RU" sz="2400" dirty="0" err="1" smtClean="0">
                          <a:latin typeface="+mn-lt"/>
                          <a:cs typeface="Calibri"/>
                        </a:rPr>
                        <a:t>кадәр булганда</a:t>
                      </a:r>
                      <a:r>
                        <a:rPr lang="ru-RU" sz="2400" baseline="0" dirty="0" smtClean="0">
                          <a:latin typeface="+mn-lt"/>
                          <a:cs typeface="Calibri"/>
                        </a:rPr>
                        <a:t> </a:t>
                      </a:r>
                      <a:r>
                        <a:rPr lang="ru-RU" sz="2400" dirty="0" smtClean="0">
                          <a:latin typeface="+mn-lt"/>
                          <a:cs typeface="Calibri"/>
                        </a:rPr>
                        <a:t>– </a:t>
                      </a:r>
                      <a:r>
                        <a:rPr lang="ru-RU" sz="2400" dirty="0" err="1" smtClean="0">
                          <a:latin typeface="+mn-lt"/>
                          <a:cs typeface="Calibri"/>
                        </a:rPr>
                        <a:t>еллык</a:t>
                      </a:r>
                      <a:r>
                        <a:rPr lang="ru-RU" sz="2400" dirty="0" smtClean="0">
                          <a:latin typeface="+mn-lt"/>
                          <a:cs typeface="Calibri"/>
                        </a:rPr>
                        <a:t> 5,5 % (</a:t>
                      </a:r>
                      <a:r>
                        <a:rPr lang="ru-RU" sz="2400" dirty="0" err="1" smtClean="0">
                          <a:latin typeface="+mn-lt"/>
                          <a:cs typeface="Calibri"/>
                        </a:rPr>
                        <a:t>моношәһәр </a:t>
                      </a:r>
                      <a:r>
                        <a:rPr lang="ru-RU" sz="2400" dirty="0" smtClean="0">
                          <a:latin typeface="+mn-lt"/>
                          <a:cs typeface="Calibri"/>
                        </a:rPr>
                        <a:t>– </a:t>
                      </a:r>
                      <a:r>
                        <a:rPr lang="ru-RU" sz="2400" dirty="0" err="1" smtClean="0">
                          <a:latin typeface="+mn-lt"/>
                          <a:cs typeface="Calibri"/>
                        </a:rPr>
                        <a:t>микрозаем</a:t>
                      </a:r>
                      <a:r>
                        <a:rPr lang="ru-RU" sz="2400" dirty="0" smtClean="0">
                          <a:latin typeface="+mn-lt"/>
                          <a:cs typeface="Calibri"/>
                        </a:rPr>
                        <a:t> </a:t>
                      </a:r>
                      <a:r>
                        <a:rPr lang="ru-RU" sz="2400" dirty="0" err="1" smtClean="0">
                          <a:latin typeface="+mn-lt"/>
                          <a:cs typeface="Calibri"/>
                        </a:rPr>
                        <a:t>шартнамәсе төзелгән датага</a:t>
                      </a:r>
                      <a:r>
                        <a:rPr lang="ru-RU" sz="2400" dirty="0" smtClean="0">
                          <a:latin typeface="+mn-lt"/>
                          <a:cs typeface="Calibri"/>
                        </a:rPr>
                        <a:t> Россия </a:t>
                      </a:r>
                      <a:r>
                        <a:rPr lang="ru-RU" sz="2400" dirty="0" err="1" smtClean="0">
                          <a:latin typeface="+mn-lt"/>
                          <a:cs typeface="Calibri"/>
                        </a:rPr>
                        <a:t>Банкының төп ставкасының </a:t>
                      </a:r>
                      <a:r>
                        <a:rPr lang="ru-RU" sz="2400" dirty="0" smtClean="0">
                          <a:latin typeface="+mn-lt"/>
                          <a:cs typeface="Calibri"/>
                        </a:rPr>
                        <a:t>½ е).</a:t>
                      </a:r>
                      <a:endParaRPr lang="ru-RU" sz="2400" dirty="0">
                        <a:latin typeface="+mn-lt"/>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0"/>
                    </a:solidFill>
                  </a:tcPr>
                </a:tc>
                <a:extLst>
                  <a:ext uri="{0D108BD9-81ED-4DB2-BD59-A6C34878D82A}">
                    <a16:rowId xmlns:a16="http://schemas.microsoft.com/office/drawing/2014/main" xmlns="" val="10005"/>
                  </a:ext>
                </a:extLst>
              </a:tr>
              <a:tr h="1534962">
                <a:tc>
                  <a:txBody>
                    <a:bodyPr/>
                    <a:lstStyle/>
                    <a:p>
                      <a:pPr>
                        <a:lnSpc>
                          <a:spcPct val="100000"/>
                        </a:lnSpc>
                        <a:spcBef>
                          <a:spcPts val="0"/>
                        </a:spcBef>
                      </a:pPr>
                      <a:endParaRPr sz="2600">
                        <a:latin typeface="Times New Roman"/>
                        <a:cs typeface="Times New Roman"/>
                      </a:endParaRPr>
                    </a:p>
                    <a:p>
                      <a:pPr marL="43180">
                        <a:lnSpc>
                          <a:spcPct val="100000"/>
                        </a:lnSpc>
                        <a:spcBef>
                          <a:spcPts val="0"/>
                        </a:spcBef>
                      </a:pPr>
                      <a:r>
                        <a:rPr lang="tt-RU" sz="2400" b="1" spc="-5" dirty="0" smtClean="0">
                          <a:latin typeface="Calibri"/>
                          <a:cs typeface="Calibri"/>
                        </a:rPr>
                        <a:t>Тәэмин итү</a:t>
                      </a:r>
                      <a:endParaRPr sz="2400">
                        <a:latin typeface="Calibri"/>
                        <a:cs typeface="Calibri"/>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43180">
                        <a:lnSpc>
                          <a:spcPct val="100000"/>
                        </a:lnSpc>
                        <a:spcBef>
                          <a:spcPts val="0"/>
                        </a:spcBef>
                        <a:tabLst>
                          <a:tab pos="1622425" algn="l"/>
                          <a:tab pos="3304540" algn="l"/>
                          <a:tab pos="5965825" algn="l"/>
                        </a:tabLst>
                      </a:pPr>
                      <a:r>
                        <a:rPr lang="ru-RU" sz="2400" spc="-5" dirty="0" smtClean="0">
                          <a:latin typeface="+mn-lt"/>
                          <a:cs typeface="Calibri"/>
                        </a:rPr>
                        <a:t>«Татарстан </a:t>
                      </a:r>
                      <a:r>
                        <a:rPr lang="ru-RU" sz="2400" spc="-5" dirty="0" err="1" smtClean="0">
                          <a:latin typeface="+mn-lt"/>
                          <a:cs typeface="Calibri"/>
                        </a:rPr>
                        <a:t>Республикасы</a:t>
                      </a:r>
                      <a:r>
                        <a:rPr lang="ru-RU" sz="2400" spc="-5" dirty="0" smtClean="0">
                          <a:latin typeface="+mn-lt"/>
                          <a:cs typeface="Calibri"/>
                        </a:rPr>
                        <a:t> </a:t>
                      </a:r>
                      <a:r>
                        <a:rPr lang="ru-RU" sz="2400" spc="-5" dirty="0" err="1" smtClean="0">
                          <a:latin typeface="+mn-lt"/>
                          <a:cs typeface="Calibri"/>
                        </a:rPr>
                        <a:t>Эшкуарлыкка</a:t>
                      </a:r>
                      <a:r>
                        <a:rPr lang="ru-RU" sz="2400" spc="-5" dirty="0" smtClean="0">
                          <a:latin typeface="+mn-lt"/>
                          <a:cs typeface="Calibri"/>
                        </a:rPr>
                        <a:t> </a:t>
                      </a:r>
                      <a:r>
                        <a:rPr lang="ru-RU" sz="2400" spc="-5" dirty="0" err="1" smtClean="0">
                          <a:latin typeface="+mn-lt"/>
                          <a:cs typeface="Calibri"/>
                        </a:rPr>
                        <a:t>ярдәм итү </a:t>
                      </a:r>
                      <a:r>
                        <a:rPr lang="ru-RU" sz="2400" spc="-5" dirty="0" smtClean="0">
                          <a:latin typeface="+mn-lt"/>
                          <a:cs typeface="Calibri"/>
                        </a:rPr>
                        <a:t>фонды» </a:t>
                      </a:r>
                      <a:r>
                        <a:rPr lang="ru-RU" sz="2400" spc="-5" dirty="0" err="1" smtClean="0">
                          <a:latin typeface="+mn-lt"/>
                          <a:cs typeface="Calibri"/>
                        </a:rPr>
                        <a:t>коммерцияле</a:t>
                      </a:r>
                      <a:r>
                        <a:rPr lang="ru-RU" sz="2400" spc="-5" dirty="0" smtClean="0">
                          <a:latin typeface="+mn-lt"/>
                          <a:cs typeface="Calibri"/>
                        </a:rPr>
                        <a:t> </a:t>
                      </a:r>
                      <a:r>
                        <a:rPr lang="ru-RU" sz="2400" spc="-5" dirty="0" err="1" smtClean="0">
                          <a:latin typeface="+mn-lt"/>
                          <a:cs typeface="Calibri"/>
                        </a:rPr>
                        <a:t>булмаган</a:t>
                      </a:r>
                      <a:r>
                        <a:rPr lang="ru-RU" sz="2400" spc="-5" dirty="0" smtClean="0">
                          <a:latin typeface="+mn-lt"/>
                          <a:cs typeface="Calibri"/>
                        </a:rPr>
                        <a:t> </a:t>
                      </a:r>
                      <a:r>
                        <a:rPr lang="ru-RU" sz="2400" spc="-5" dirty="0" err="1" smtClean="0">
                          <a:latin typeface="+mn-lt"/>
                          <a:cs typeface="Calibri"/>
                        </a:rPr>
                        <a:t>микрокредит</a:t>
                      </a:r>
                      <a:r>
                        <a:rPr lang="ru-RU" sz="2400" spc="-5" dirty="0" smtClean="0">
                          <a:latin typeface="+mn-lt"/>
                          <a:cs typeface="Calibri"/>
                        </a:rPr>
                        <a:t> </a:t>
                      </a:r>
                      <a:r>
                        <a:rPr lang="ru-RU" sz="2400" spc="-5" dirty="0" err="1" smtClean="0">
                          <a:latin typeface="+mn-lt"/>
                          <a:cs typeface="Calibri"/>
                        </a:rPr>
                        <a:t>компаниясе</a:t>
                      </a:r>
                      <a:r>
                        <a:rPr lang="ru-RU" sz="2400" spc="-5" dirty="0" smtClean="0">
                          <a:latin typeface="+mn-lt"/>
                          <a:cs typeface="Calibri"/>
                        </a:rPr>
                        <a:t> </a:t>
                      </a:r>
                      <a:r>
                        <a:rPr lang="ru-RU" sz="2400" spc="-5" dirty="0" err="1" smtClean="0">
                          <a:latin typeface="+mn-lt"/>
                          <a:cs typeface="Calibri"/>
                        </a:rPr>
                        <a:t>кагыйдәләре буенча</a:t>
                      </a:r>
                      <a:endParaRPr lang="ru-RU" sz="2400" dirty="0">
                        <a:latin typeface="+mn-lt"/>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6"/>
                  </a:ext>
                </a:extLst>
              </a:tr>
            </a:tbl>
          </a:graphicData>
        </a:graphic>
      </p:graphicFrame>
      <p:sp>
        <p:nvSpPr>
          <p:cNvPr id="10" name="object 4"/>
          <p:cNvSpPr txBox="1">
            <a:spLocks noGrp="1"/>
          </p:cNvSpPr>
          <p:nvPr>
            <p:ph type="title"/>
          </p:nvPr>
        </p:nvSpPr>
        <p:spPr>
          <a:xfrm>
            <a:off x="979424" y="303175"/>
            <a:ext cx="18838924" cy="773930"/>
          </a:xfrm>
          <a:prstGeom prst="rect">
            <a:avLst/>
          </a:prstGeom>
        </p:spPr>
        <p:txBody>
          <a:bodyPr vert="horz" wrap="square" lIns="0" tIns="12065" rIns="0" bIns="0" rtlCol="0">
            <a:spAutoFit/>
          </a:bodyPr>
          <a:lstStyle/>
          <a:p>
            <a:pPr marL="12700">
              <a:lnSpc>
                <a:spcPct val="100000"/>
              </a:lnSpc>
              <a:spcBef>
                <a:spcPts val="95"/>
              </a:spcBef>
            </a:pPr>
            <a:r>
              <a:rPr lang="tt-RU" dirty="0" smtClean="0"/>
              <a:t>КУЭ</a:t>
            </a:r>
            <a:r>
              <a:rPr lang="ru-RU" dirty="0" smtClean="0"/>
              <a:t> СУБЪЕКТЛАРЫ ҺӘМ ҮЗМӘШГУЛЬЛӘР ӨЧЕН ЯРДӘМ ЧАРАЛАРЫ</a:t>
            </a:r>
            <a:endParaRPr spc="-50" dirty="0"/>
          </a:p>
        </p:txBody>
      </p:sp>
      <p:sp>
        <p:nvSpPr>
          <p:cNvPr id="11" name="object 6"/>
          <p:cNvSpPr txBox="1"/>
          <p:nvPr/>
        </p:nvSpPr>
        <p:spPr>
          <a:xfrm>
            <a:off x="4194134" y="1231869"/>
            <a:ext cx="9606915" cy="841375"/>
          </a:xfrm>
          <a:prstGeom prst="rect">
            <a:avLst/>
          </a:prstGeom>
        </p:spPr>
        <p:txBody>
          <a:bodyPr vert="horz" wrap="square" lIns="0" tIns="12700" rIns="0" bIns="0" rtlCol="0">
            <a:spAutoFit/>
          </a:bodyPr>
          <a:lstStyle/>
          <a:p>
            <a:pPr marL="12700">
              <a:lnSpc>
                <a:spcPct val="100000"/>
              </a:lnSpc>
              <a:spcBef>
                <a:spcPts val="100"/>
              </a:spcBef>
            </a:pPr>
            <a:r>
              <a:rPr sz="8025" b="1" baseline="-4153" smtClean="0">
                <a:solidFill>
                  <a:srgbClr val="E84E21"/>
                </a:solidFill>
                <a:latin typeface="Calibri"/>
                <a:cs typeface="Calibri"/>
              </a:rPr>
              <a:t>0</a:t>
            </a:r>
            <a:r>
              <a:rPr lang="tt-RU" sz="8025" b="1" baseline="-4153" dirty="0" smtClean="0">
                <a:solidFill>
                  <a:srgbClr val="E84E21"/>
                </a:solidFill>
                <a:latin typeface="Calibri"/>
                <a:cs typeface="Calibri"/>
              </a:rPr>
              <a:t>5</a:t>
            </a:r>
            <a:r>
              <a:rPr sz="8025" b="1" spc="-434" baseline="-4153" smtClean="0">
                <a:solidFill>
                  <a:srgbClr val="E84E21"/>
                </a:solidFill>
                <a:latin typeface="Calibri"/>
                <a:cs typeface="Calibri"/>
              </a:rPr>
              <a:t> </a:t>
            </a:r>
            <a:r>
              <a:rPr lang="ru-RU" sz="2400" b="1" spc="-5" dirty="0" smtClean="0">
                <a:cs typeface="Calibri"/>
              </a:rPr>
              <a:t>«</a:t>
            </a:r>
            <a:r>
              <a:rPr lang="ru-RU" sz="2400" b="1" spc="-5" dirty="0" err="1" smtClean="0">
                <a:cs typeface="Calibri"/>
              </a:rPr>
              <a:t>Экспортны</a:t>
            </a:r>
            <a:r>
              <a:rPr lang="ru-RU" sz="2400" b="1" spc="-5" dirty="0" smtClean="0">
                <a:cs typeface="Calibri"/>
              </a:rPr>
              <a:t> </a:t>
            </a:r>
            <a:r>
              <a:rPr lang="ru-RU" sz="2400" b="1" spc="-5" dirty="0" err="1" smtClean="0">
                <a:cs typeface="Calibri"/>
              </a:rPr>
              <a:t>үстерү» микрофинанс</a:t>
            </a:r>
            <a:r>
              <a:rPr lang="ru-RU" sz="2400" b="1" spc="-5" dirty="0" smtClean="0">
                <a:cs typeface="Calibri"/>
              </a:rPr>
              <a:t> продукты</a:t>
            </a:r>
            <a:endParaRPr sz="24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3035935" cy="3035935"/>
          </a:xfrm>
          <a:custGeom>
            <a:avLst/>
            <a:gdLst/>
            <a:ahLst/>
            <a:cxnLst/>
            <a:rect l="l" t="t" r="r" b="b"/>
            <a:pathLst>
              <a:path w="3035935" h="3035935">
                <a:moveTo>
                  <a:pt x="3035350" y="286"/>
                </a:moveTo>
                <a:lnTo>
                  <a:pt x="0" y="286"/>
                </a:lnTo>
                <a:lnTo>
                  <a:pt x="0" y="3036017"/>
                </a:lnTo>
                <a:lnTo>
                  <a:pt x="3035350" y="286"/>
                </a:lnTo>
                <a:close/>
              </a:path>
            </a:pathLst>
          </a:custGeom>
          <a:solidFill>
            <a:srgbClr val="E84E20"/>
          </a:solidFill>
        </p:spPr>
        <p:txBody>
          <a:bodyPr wrap="square" lIns="0" tIns="0" rIns="0" bIns="0" rtlCol="0"/>
          <a:lstStyle/>
          <a:p>
            <a:endParaRPr/>
          </a:p>
        </p:txBody>
      </p:sp>
      <p:sp>
        <p:nvSpPr>
          <p:cNvPr id="3" name="object 3"/>
          <p:cNvSpPr/>
          <p:nvPr/>
        </p:nvSpPr>
        <p:spPr>
          <a:xfrm>
            <a:off x="17065752" y="8271985"/>
            <a:ext cx="3035935" cy="3035935"/>
          </a:xfrm>
          <a:custGeom>
            <a:avLst/>
            <a:gdLst/>
            <a:ahLst/>
            <a:cxnLst/>
            <a:rect l="l" t="t" r="r" b="b"/>
            <a:pathLst>
              <a:path w="3035934" h="3035934">
                <a:moveTo>
                  <a:pt x="3035172" y="76"/>
                </a:moveTo>
                <a:lnTo>
                  <a:pt x="-431" y="3035402"/>
                </a:lnTo>
                <a:lnTo>
                  <a:pt x="3035172" y="3035402"/>
                </a:lnTo>
                <a:lnTo>
                  <a:pt x="3035172" y="76"/>
                </a:lnTo>
                <a:close/>
              </a:path>
            </a:pathLst>
          </a:custGeom>
          <a:solidFill>
            <a:srgbClr val="E84E20"/>
          </a:solidFill>
        </p:spPr>
        <p:txBody>
          <a:bodyPr wrap="square" lIns="0" tIns="0" rIns="0" bIns="0" rtlCol="0"/>
          <a:lstStyle/>
          <a:p>
            <a:endParaRPr/>
          </a:p>
        </p:txBody>
      </p:sp>
      <p:sp>
        <p:nvSpPr>
          <p:cNvPr id="5" name="object 5"/>
          <p:cNvSpPr/>
          <p:nvPr/>
        </p:nvSpPr>
        <p:spPr>
          <a:xfrm>
            <a:off x="2774901" y="972668"/>
            <a:ext cx="14928850" cy="9733440"/>
          </a:xfrm>
          <a:custGeom>
            <a:avLst/>
            <a:gdLst/>
            <a:ahLst/>
            <a:cxnLst/>
            <a:rect l="l" t="t" r="r" b="b"/>
            <a:pathLst>
              <a:path w="13097510" h="9850755">
                <a:moveTo>
                  <a:pt x="13096838" y="261"/>
                </a:moveTo>
                <a:lnTo>
                  <a:pt x="1180602" y="261"/>
                </a:lnTo>
                <a:lnTo>
                  <a:pt x="-86" y="1625566"/>
                </a:lnTo>
                <a:lnTo>
                  <a:pt x="-86" y="9850691"/>
                </a:lnTo>
                <a:lnTo>
                  <a:pt x="11916149" y="9850691"/>
                </a:lnTo>
                <a:lnTo>
                  <a:pt x="13096838" y="8225335"/>
                </a:lnTo>
                <a:lnTo>
                  <a:pt x="13096838" y="261"/>
                </a:lnTo>
                <a:close/>
              </a:path>
            </a:pathLst>
          </a:custGeom>
          <a:solidFill>
            <a:srgbClr val="EFEFEF"/>
          </a:solidFill>
        </p:spPr>
        <p:txBody>
          <a:bodyPr wrap="square" lIns="0" tIns="0" rIns="0" bIns="0" rtlCol="0"/>
          <a:lstStyle/>
          <a:p>
            <a:endParaRPr/>
          </a:p>
        </p:txBody>
      </p:sp>
      <p:sp>
        <p:nvSpPr>
          <p:cNvPr id="6" name="object 6"/>
          <p:cNvSpPr txBox="1"/>
          <p:nvPr/>
        </p:nvSpPr>
        <p:spPr>
          <a:xfrm>
            <a:off x="4260850" y="893428"/>
            <a:ext cx="6432550" cy="841375"/>
          </a:xfrm>
          <a:prstGeom prst="rect">
            <a:avLst/>
          </a:prstGeom>
        </p:spPr>
        <p:txBody>
          <a:bodyPr vert="horz" wrap="square" lIns="0" tIns="12700" rIns="0" bIns="0" rtlCol="0">
            <a:spAutoFit/>
          </a:bodyPr>
          <a:lstStyle/>
          <a:p>
            <a:pPr marL="12700">
              <a:lnSpc>
                <a:spcPct val="100000"/>
              </a:lnSpc>
              <a:spcBef>
                <a:spcPts val="100"/>
              </a:spcBef>
            </a:pPr>
            <a:r>
              <a:rPr sz="8025" b="1" spc="30" baseline="-4672">
                <a:solidFill>
                  <a:srgbClr val="E84E20"/>
                </a:solidFill>
                <a:latin typeface="Calibri"/>
                <a:cs typeface="Calibri"/>
              </a:rPr>
              <a:t>0</a:t>
            </a:r>
            <a:r>
              <a:rPr sz="8025" b="1" baseline="-4672">
                <a:solidFill>
                  <a:srgbClr val="E84E20"/>
                </a:solidFill>
                <a:latin typeface="Calibri"/>
                <a:cs typeface="Calibri"/>
              </a:rPr>
              <a:t>6</a:t>
            </a:r>
            <a:r>
              <a:rPr sz="8025" b="1" spc="-487" baseline="-4672">
                <a:solidFill>
                  <a:srgbClr val="E84E20"/>
                </a:solidFill>
                <a:latin typeface="Calibri"/>
                <a:cs typeface="Calibri"/>
              </a:rPr>
              <a:t> </a:t>
            </a:r>
            <a:r>
              <a:rPr sz="2400" b="1" spc="-25" smtClean="0">
                <a:latin typeface="Calibri"/>
                <a:cs typeface="Calibri"/>
              </a:rPr>
              <a:t>«</a:t>
            </a:r>
            <a:r>
              <a:rPr lang="tt-RU" sz="2400" b="1" spc="-25" dirty="0" smtClean="0">
                <a:latin typeface="Calibri"/>
                <a:cs typeface="Calibri"/>
              </a:rPr>
              <a:t>Ярдәм</a:t>
            </a:r>
            <a:r>
              <a:rPr sz="2400" b="1" smtClean="0">
                <a:latin typeface="Calibri"/>
                <a:cs typeface="Calibri"/>
              </a:rPr>
              <a:t>»</a:t>
            </a:r>
            <a:r>
              <a:rPr lang="tt-RU" sz="2400" b="1" dirty="0" smtClean="0">
                <a:latin typeface="Calibri"/>
                <a:cs typeface="Calibri"/>
              </a:rPr>
              <a:t> м</a:t>
            </a:r>
            <a:r>
              <a:rPr lang="ru-RU" sz="2400" b="1" spc="5" dirty="0" err="1" smtClean="0">
                <a:cs typeface="Calibri"/>
              </a:rPr>
              <a:t>и</a:t>
            </a:r>
            <a:r>
              <a:rPr lang="ru-RU" sz="2400" b="1" spc="-15" dirty="0" err="1" smtClean="0">
                <a:cs typeface="Calibri"/>
              </a:rPr>
              <a:t>к</a:t>
            </a:r>
            <a:r>
              <a:rPr lang="ru-RU" sz="2400" b="1" spc="5" dirty="0" err="1" smtClean="0">
                <a:cs typeface="Calibri"/>
              </a:rPr>
              <a:t>р</a:t>
            </a:r>
            <a:r>
              <a:rPr lang="ru-RU" sz="2400" b="1" dirty="0" err="1" smtClean="0">
                <a:cs typeface="Calibri"/>
              </a:rPr>
              <a:t>о</a:t>
            </a:r>
            <a:r>
              <a:rPr lang="ru-RU" sz="2400" b="1" spc="15" dirty="0" err="1" smtClean="0">
                <a:cs typeface="Calibri"/>
              </a:rPr>
              <a:t>ф</a:t>
            </a:r>
            <a:r>
              <a:rPr lang="ru-RU" sz="2400" b="1" spc="5" dirty="0" err="1" smtClean="0">
                <a:cs typeface="Calibri"/>
              </a:rPr>
              <a:t>ин</a:t>
            </a:r>
            <a:r>
              <a:rPr lang="ru-RU" sz="2400" b="1" spc="-10" dirty="0" err="1" smtClean="0">
                <a:cs typeface="Calibri"/>
              </a:rPr>
              <a:t>а</a:t>
            </a:r>
            <a:r>
              <a:rPr lang="ru-RU" sz="2400" b="1" spc="5" dirty="0" err="1" smtClean="0">
                <a:cs typeface="Calibri"/>
              </a:rPr>
              <a:t>н</a:t>
            </a:r>
            <a:r>
              <a:rPr lang="ru-RU" sz="2400" b="1" spc="-5" dirty="0" err="1" smtClean="0">
                <a:cs typeface="Calibri"/>
              </a:rPr>
              <a:t>с</a:t>
            </a:r>
            <a:r>
              <a:rPr lang="ru-RU" sz="2400" b="1" spc="-114" dirty="0" smtClean="0">
                <a:cs typeface="Calibri"/>
              </a:rPr>
              <a:t> </a:t>
            </a:r>
            <a:r>
              <a:rPr lang="ru-RU" sz="2400" b="1" spc="-35" dirty="0" smtClean="0">
                <a:cs typeface="Calibri"/>
              </a:rPr>
              <a:t>п</a:t>
            </a:r>
            <a:r>
              <a:rPr lang="ru-RU" sz="2400" b="1" spc="-20" dirty="0" smtClean="0">
                <a:cs typeface="Calibri"/>
              </a:rPr>
              <a:t>р</a:t>
            </a:r>
            <a:r>
              <a:rPr lang="ru-RU" sz="2400" b="1" spc="-95" dirty="0" smtClean="0">
                <a:cs typeface="Calibri"/>
              </a:rPr>
              <a:t>о</a:t>
            </a:r>
            <a:r>
              <a:rPr lang="ru-RU" sz="2400" b="1" spc="-55" dirty="0" smtClean="0">
                <a:cs typeface="Calibri"/>
              </a:rPr>
              <a:t>д</a:t>
            </a:r>
            <a:r>
              <a:rPr lang="ru-RU" sz="2400" b="1" spc="-35" dirty="0" smtClean="0">
                <a:cs typeface="Calibri"/>
              </a:rPr>
              <a:t>у</a:t>
            </a:r>
            <a:r>
              <a:rPr lang="ru-RU" sz="2400" b="1" spc="-40" dirty="0" smtClean="0">
                <a:cs typeface="Calibri"/>
              </a:rPr>
              <a:t>к</a:t>
            </a:r>
            <a:r>
              <a:rPr lang="ru-RU" sz="2400" b="1" dirty="0" smtClean="0">
                <a:cs typeface="Calibri"/>
              </a:rPr>
              <a:t>ты</a:t>
            </a:r>
            <a:r>
              <a:rPr lang="ru-RU" sz="2400" b="1" spc="-15" dirty="0" smtClean="0">
                <a:cs typeface="Calibri"/>
              </a:rPr>
              <a:t> </a:t>
            </a:r>
            <a:endParaRPr sz="2400" dirty="0">
              <a:latin typeface="Calibri"/>
              <a:cs typeface="Calibri"/>
            </a:endParaRPr>
          </a:p>
        </p:txBody>
      </p:sp>
      <p:sp>
        <p:nvSpPr>
          <p:cNvPr id="9" name="object 9"/>
          <p:cNvSpPr txBox="1"/>
          <p:nvPr/>
        </p:nvSpPr>
        <p:spPr>
          <a:xfrm>
            <a:off x="1026336" y="10081258"/>
            <a:ext cx="1371600" cy="272415"/>
          </a:xfrm>
          <a:prstGeom prst="rect">
            <a:avLst/>
          </a:prstGeom>
        </p:spPr>
        <p:txBody>
          <a:bodyPr vert="horz" wrap="square" lIns="0" tIns="0" rIns="0" bIns="0" rtlCol="0">
            <a:spAutoFit/>
          </a:bodyPr>
          <a:lstStyle/>
          <a:p>
            <a:pPr marL="12700">
              <a:lnSpc>
                <a:spcPts val="1950"/>
              </a:lnSpc>
            </a:pPr>
            <a:r>
              <a:rPr sz="1950" spc="-70" dirty="0">
                <a:solidFill>
                  <a:srgbClr val="672C17"/>
                </a:solidFill>
                <a:latin typeface="Calibri"/>
                <a:cs typeface="Calibri"/>
              </a:rPr>
              <a:t>ФАСТТРЕК.РФ</a:t>
            </a:r>
            <a:endParaRPr sz="1950">
              <a:latin typeface="Calibri"/>
              <a:cs typeface="Calibri"/>
            </a:endParaRPr>
          </a:p>
        </p:txBody>
      </p:sp>
      <p:sp>
        <p:nvSpPr>
          <p:cNvPr id="7" name="object 7"/>
          <p:cNvSpPr txBox="1"/>
          <p:nvPr/>
        </p:nvSpPr>
        <p:spPr>
          <a:xfrm>
            <a:off x="1295747" y="4254138"/>
            <a:ext cx="88265" cy="321945"/>
          </a:xfrm>
          <a:prstGeom prst="rect">
            <a:avLst/>
          </a:prstGeom>
        </p:spPr>
        <p:txBody>
          <a:bodyPr vert="horz" wrap="square" lIns="0" tIns="11430" rIns="0" bIns="0" rtlCol="0">
            <a:spAutoFit/>
          </a:bodyPr>
          <a:lstStyle/>
          <a:p>
            <a:pPr marL="12700">
              <a:lnSpc>
                <a:spcPct val="100000"/>
              </a:lnSpc>
              <a:spcBef>
                <a:spcPts val="90"/>
              </a:spcBef>
            </a:pPr>
            <a:r>
              <a:rPr sz="1950" spc="-5" dirty="0">
                <a:solidFill>
                  <a:srgbClr val="1D1D1B"/>
                </a:solidFill>
                <a:latin typeface="Calibri"/>
                <a:cs typeface="Calibri"/>
              </a:rPr>
              <a:t>.</a:t>
            </a:r>
            <a:endParaRPr sz="1950">
              <a:latin typeface="Calibri"/>
              <a:cs typeface="Calibri"/>
            </a:endParaRPr>
          </a:p>
        </p:txBody>
      </p:sp>
      <p:graphicFrame>
        <p:nvGraphicFramePr>
          <p:cNvPr id="8" name="object 8"/>
          <p:cNvGraphicFramePr>
            <a:graphicFrameLocks noGrp="1"/>
          </p:cNvGraphicFramePr>
          <p:nvPr>
            <p:extLst>
              <p:ext uri="{D42A27DB-BD31-4B8C-83A1-F6EECF244321}">
                <p14:modId xmlns:p14="http://schemas.microsoft.com/office/powerpoint/2010/main" xmlns="" val="2228162957"/>
              </p:ext>
            </p:extLst>
          </p:nvPr>
        </p:nvGraphicFramePr>
        <p:xfrm>
          <a:off x="3412900" y="1770176"/>
          <a:ext cx="13275887" cy="8577583"/>
        </p:xfrm>
        <a:graphic>
          <a:graphicData uri="http://schemas.openxmlformats.org/drawingml/2006/table">
            <a:tbl>
              <a:tblPr firstRow="1" bandRow="1">
                <a:tableStyleId>{2D5ABB26-0587-4C30-8999-92F81FD0307C}</a:tableStyleId>
              </a:tblPr>
              <a:tblGrid>
                <a:gridCol w="3514420">
                  <a:extLst>
                    <a:ext uri="{9D8B030D-6E8A-4147-A177-3AD203B41FA5}">
                      <a16:colId xmlns:a16="http://schemas.microsoft.com/office/drawing/2014/main" xmlns="" val="20000"/>
                    </a:ext>
                  </a:extLst>
                </a:gridCol>
                <a:gridCol w="9761467">
                  <a:extLst>
                    <a:ext uri="{9D8B030D-6E8A-4147-A177-3AD203B41FA5}">
                      <a16:colId xmlns:a16="http://schemas.microsoft.com/office/drawing/2014/main" xmlns="" val="20001"/>
                    </a:ext>
                  </a:extLst>
                </a:gridCol>
              </a:tblGrid>
              <a:tr h="690449">
                <a:tc>
                  <a:txBody>
                    <a:bodyPr/>
                    <a:lstStyle/>
                    <a:p>
                      <a:pPr marL="43180">
                        <a:lnSpc>
                          <a:spcPct val="100000"/>
                        </a:lnSpc>
                        <a:spcBef>
                          <a:spcPts val="0"/>
                        </a:spcBef>
                      </a:pPr>
                      <a:r>
                        <a:rPr lang="tt-RU" sz="2400" b="1" spc="-5" dirty="0" smtClean="0">
                          <a:latin typeface="+mn-lt"/>
                          <a:cs typeface="Calibri"/>
                        </a:rPr>
                        <a:t>Кемнәр өчен</a:t>
                      </a:r>
                      <a:r>
                        <a:rPr sz="2400" b="1" spc="-10" smtClean="0">
                          <a:latin typeface="+mn-lt"/>
                          <a:cs typeface="Calibri"/>
                        </a:rPr>
                        <a:t>?</a:t>
                      </a:r>
                      <a:endParaRPr sz="2400" dirty="0">
                        <a:latin typeface="+mn-lt"/>
                        <a:cs typeface="Calibri"/>
                      </a:endParaRPr>
                    </a:p>
                  </a:txBody>
                  <a:tcPr marL="0" marR="0" marT="2254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70485" marR="433070">
                        <a:lnSpc>
                          <a:spcPct val="100000"/>
                        </a:lnSpc>
                        <a:spcBef>
                          <a:spcPts val="0"/>
                        </a:spcBef>
                      </a:pPr>
                      <a:r>
                        <a:rPr lang="ru-RU" sz="2400" spc="-15" dirty="0" smtClean="0">
                          <a:latin typeface="+mn-lt"/>
                          <a:cs typeface="Calibri"/>
                        </a:rPr>
                        <a:t>Татарстан </a:t>
                      </a:r>
                      <a:r>
                        <a:rPr lang="ru-RU" sz="2400" spc="-15" dirty="0" err="1" smtClean="0">
                          <a:latin typeface="+mn-lt"/>
                          <a:cs typeface="Calibri"/>
                        </a:rPr>
                        <a:t>Республикасының </a:t>
                      </a:r>
                      <a:r>
                        <a:rPr lang="ru-RU" sz="2400" spc="-15" dirty="0" smtClean="0">
                          <a:latin typeface="+mn-lt"/>
                          <a:cs typeface="Calibri"/>
                        </a:rPr>
                        <a:t>209-ФЗ га туры </a:t>
                      </a:r>
                      <a:r>
                        <a:rPr lang="ru-RU" sz="2400" spc="-15" dirty="0" err="1" smtClean="0">
                          <a:latin typeface="+mn-lt"/>
                          <a:cs typeface="Calibri"/>
                        </a:rPr>
                        <a:t>килә торган</a:t>
                      </a:r>
                      <a:r>
                        <a:rPr lang="ru-RU" sz="2400" spc="-15" dirty="0" smtClean="0">
                          <a:latin typeface="+mn-lt"/>
                          <a:cs typeface="Calibri"/>
                        </a:rPr>
                        <a:t>  </a:t>
                      </a:r>
                      <a:r>
                        <a:rPr lang="ru-RU" sz="2400" spc="-15" dirty="0" err="1" smtClean="0">
                          <a:latin typeface="+mn-lt"/>
                          <a:cs typeface="Calibri"/>
                        </a:rPr>
                        <a:t>барлык</a:t>
                      </a:r>
                      <a:r>
                        <a:rPr lang="ru-RU" sz="2400" spc="-15" dirty="0" smtClean="0">
                          <a:latin typeface="+mn-lt"/>
                          <a:cs typeface="Calibri"/>
                        </a:rPr>
                        <a:t> </a:t>
                      </a:r>
                      <a:r>
                        <a:rPr lang="ru-RU" sz="2400" spc="-15" dirty="0" err="1" smtClean="0">
                          <a:latin typeface="+mn-lt"/>
                          <a:cs typeface="Calibri"/>
                        </a:rPr>
                        <a:t>субъектлары</a:t>
                      </a:r>
                      <a:r>
                        <a:rPr lang="ru-RU" sz="2400" spc="-15" dirty="0" smtClean="0">
                          <a:latin typeface="+mn-lt"/>
                          <a:cs typeface="Calibri"/>
                        </a:rPr>
                        <a:t> </a:t>
                      </a:r>
                      <a:r>
                        <a:rPr lang="ru-RU" sz="2400" spc="-15" dirty="0" err="1" smtClean="0">
                          <a:latin typeface="+mn-lt"/>
                          <a:cs typeface="Calibri"/>
                        </a:rPr>
                        <a:t>өчен</a:t>
                      </a:r>
                      <a:endParaRPr sz="2400">
                        <a:latin typeface="+mn-lt"/>
                        <a:cs typeface="Calibri"/>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0"/>
                  </a:ext>
                </a:extLst>
              </a:tr>
              <a:tr h="382630">
                <a:tc>
                  <a:txBody>
                    <a:bodyPr/>
                    <a:lstStyle/>
                    <a:p>
                      <a:pPr marL="43180">
                        <a:lnSpc>
                          <a:spcPct val="100000"/>
                        </a:lnSpc>
                        <a:spcBef>
                          <a:spcPts val="0"/>
                        </a:spcBef>
                      </a:pPr>
                      <a:r>
                        <a:rPr sz="2400" b="1" spc="-25" smtClean="0">
                          <a:latin typeface="+mn-lt"/>
                          <a:cs typeface="Calibri"/>
                        </a:rPr>
                        <a:t>Н</a:t>
                      </a:r>
                      <a:r>
                        <a:rPr lang="tt-RU" sz="2400" b="1" spc="-25" dirty="0" smtClean="0">
                          <a:latin typeface="+mn-lt"/>
                          <a:cs typeface="Calibri"/>
                        </a:rPr>
                        <a:t>инди</a:t>
                      </a:r>
                      <a:r>
                        <a:rPr lang="tt-RU" sz="2400" b="1" spc="-25" baseline="0" dirty="0" smtClean="0">
                          <a:latin typeface="+mn-lt"/>
                          <a:cs typeface="Calibri"/>
                        </a:rPr>
                        <a:t> максатларга</a:t>
                      </a:r>
                      <a:r>
                        <a:rPr sz="2400" b="1" spc="-15" smtClean="0">
                          <a:latin typeface="+mn-lt"/>
                          <a:cs typeface="Calibri"/>
                        </a:rPr>
                        <a:t>?</a:t>
                      </a:r>
                      <a:endParaRPr sz="2400" dirty="0">
                        <a:latin typeface="+mn-lt"/>
                        <a:cs typeface="Calibri"/>
                      </a:endParaRPr>
                    </a:p>
                  </a:txBody>
                  <a:tcPr marL="0" marR="0" marT="1473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43180">
                        <a:lnSpc>
                          <a:spcPct val="100000"/>
                        </a:lnSpc>
                        <a:spcBef>
                          <a:spcPts val="1335"/>
                        </a:spcBef>
                      </a:pPr>
                      <a:r>
                        <a:rPr lang="tt-RU" sz="2400" b="0" dirty="0" smtClean="0">
                          <a:solidFill>
                            <a:schemeClr val="tx1"/>
                          </a:solidFill>
                          <a:latin typeface="+mn-lt"/>
                          <a:ea typeface="+mn-ea"/>
                          <a:cs typeface="+mn-cs"/>
                        </a:rPr>
                        <a:t>Заемчы нигезләгән теләсә нинди чыгымнар</a:t>
                      </a:r>
                      <a:endParaRPr lang="tt-RU" sz="3200" b="0" dirty="0">
                        <a:solidFill>
                          <a:schemeClr val="tx1"/>
                        </a:solidFill>
                        <a:latin typeface="+mn-lt"/>
                        <a:cs typeface="Calibri"/>
                      </a:endParaRPr>
                    </a:p>
                  </a:txBody>
                  <a:tcPr marL="0" marR="0" marT="1473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1"/>
                  </a:ext>
                </a:extLst>
              </a:tr>
              <a:tr h="2129565">
                <a:tc>
                  <a:txBody>
                    <a:bodyPr/>
                    <a:lstStyle/>
                    <a:p>
                      <a:pPr>
                        <a:lnSpc>
                          <a:spcPct val="100000"/>
                        </a:lnSpc>
                        <a:spcBef>
                          <a:spcPts val="0"/>
                        </a:spcBef>
                      </a:pPr>
                      <a:endParaRPr sz="2400" dirty="0">
                        <a:latin typeface="+mn-lt"/>
                        <a:cs typeface="Times New Roman"/>
                      </a:endParaRPr>
                    </a:p>
                    <a:p>
                      <a:pPr>
                        <a:lnSpc>
                          <a:spcPct val="100000"/>
                        </a:lnSpc>
                        <a:spcBef>
                          <a:spcPts val="0"/>
                        </a:spcBef>
                      </a:pPr>
                      <a:endParaRPr sz="2400" dirty="0">
                        <a:latin typeface="+mn-lt"/>
                        <a:cs typeface="Times New Roman"/>
                      </a:endParaRPr>
                    </a:p>
                    <a:p>
                      <a:pPr marL="43180">
                        <a:lnSpc>
                          <a:spcPct val="100000"/>
                        </a:lnSpc>
                        <a:spcBef>
                          <a:spcPts val="0"/>
                        </a:spcBef>
                      </a:pPr>
                      <a:r>
                        <a:rPr lang="tt-RU" sz="2400" b="1" spc="-5" dirty="0" smtClean="0">
                          <a:latin typeface="+mn-lt"/>
                          <a:cs typeface="Calibri"/>
                        </a:rPr>
                        <a:t>М</a:t>
                      </a:r>
                      <a:r>
                        <a:rPr sz="2400" b="1" spc="-5" smtClean="0">
                          <a:latin typeface="+mn-lt"/>
                          <a:cs typeface="Calibri"/>
                        </a:rPr>
                        <a:t>ик</a:t>
                      </a:r>
                      <a:r>
                        <a:rPr sz="2400" b="1" spc="10" smtClean="0">
                          <a:latin typeface="+mn-lt"/>
                          <a:cs typeface="Calibri"/>
                        </a:rPr>
                        <a:t>р</a:t>
                      </a:r>
                      <a:r>
                        <a:rPr sz="2400" b="1" spc="5" smtClean="0">
                          <a:latin typeface="+mn-lt"/>
                          <a:cs typeface="Calibri"/>
                        </a:rPr>
                        <a:t>о</a:t>
                      </a:r>
                      <a:r>
                        <a:rPr sz="2400" b="1" spc="-15" smtClean="0">
                          <a:latin typeface="+mn-lt"/>
                          <a:cs typeface="Calibri"/>
                        </a:rPr>
                        <a:t>з</a:t>
                      </a:r>
                      <a:r>
                        <a:rPr lang="tt-RU" sz="2400" b="1" spc="-15" dirty="0" smtClean="0">
                          <a:latin typeface="+mn-lt"/>
                          <a:cs typeface="Calibri"/>
                        </a:rPr>
                        <a:t>аем</a:t>
                      </a:r>
                      <a:r>
                        <a:rPr lang="tt-RU" sz="2400" b="1" spc="-15" baseline="0" dirty="0" smtClean="0">
                          <a:latin typeface="+mn-lt"/>
                          <a:cs typeface="Calibri"/>
                        </a:rPr>
                        <a:t> суммасы</a:t>
                      </a:r>
                      <a:endParaRPr sz="2400" dirty="0">
                        <a:latin typeface="+mn-lt"/>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366395" indent="-323850" algn="just">
                        <a:lnSpc>
                          <a:spcPct val="100000"/>
                        </a:lnSpc>
                        <a:spcBef>
                          <a:spcPts val="0"/>
                        </a:spcBef>
                        <a:buAutoNum type="arabicParenR"/>
                        <a:tabLst>
                          <a:tab pos="367030" algn="l"/>
                        </a:tabLst>
                      </a:pPr>
                      <a:r>
                        <a:rPr sz="2400" spc="-10" smtClean="0">
                          <a:solidFill>
                            <a:schemeClr val="tx1"/>
                          </a:solidFill>
                          <a:latin typeface="+mn-lt"/>
                          <a:cs typeface="Calibri"/>
                        </a:rPr>
                        <a:t>300</a:t>
                      </a:r>
                      <a:r>
                        <a:rPr sz="2400" smtClean="0">
                          <a:solidFill>
                            <a:schemeClr val="tx1"/>
                          </a:solidFill>
                          <a:latin typeface="+mn-lt"/>
                          <a:cs typeface="Calibri"/>
                        </a:rPr>
                        <a:t> </a:t>
                      </a:r>
                      <a:r>
                        <a:rPr sz="2400" spc="-10" smtClean="0">
                          <a:solidFill>
                            <a:schemeClr val="tx1"/>
                          </a:solidFill>
                          <a:latin typeface="+mn-lt"/>
                          <a:cs typeface="Calibri"/>
                        </a:rPr>
                        <a:t>000</a:t>
                      </a:r>
                      <a:r>
                        <a:rPr lang="tt-RU" sz="2400" spc="45" baseline="0" dirty="0" smtClean="0">
                          <a:solidFill>
                            <a:schemeClr val="tx1"/>
                          </a:solidFill>
                          <a:latin typeface="+mn-lt"/>
                          <a:cs typeface="Calibri"/>
                        </a:rPr>
                        <a:t> нән</a:t>
                      </a:r>
                      <a:r>
                        <a:rPr sz="2400" spc="420" smtClean="0">
                          <a:solidFill>
                            <a:schemeClr val="tx1"/>
                          </a:solidFill>
                          <a:latin typeface="+mn-lt"/>
                          <a:cs typeface="Calibri"/>
                        </a:rPr>
                        <a:t> </a:t>
                      </a:r>
                      <a:r>
                        <a:rPr sz="2400" spc="-5" dirty="0">
                          <a:solidFill>
                            <a:schemeClr val="tx1"/>
                          </a:solidFill>
                          <a:latin typeface="+mn-lt"/>
                          <a:cs typeface="Calibri"/>
                        </a:rPr>
                        <a:t>1</a:t>
                      </a:r>
                      <a:r>
                        <a:rPr sz="2400" spc="484" dirty="0">
                          <a:solidFill>
                            <a:schemeClr val="tx1"/>
                          </a:solidFill>
                          <a:latin typeface="+mn-lt"/>
                          <a:cs typeface="Calibri"/>
                        </a:rPr>
                        <a:t> </a:t>
                      </a:r>
                      <a:r>
                        <a:rPr sz="2400" spc="-10" dirty="0">
                          <a:solidFill>
                            <a:schemeClr val="tx1"/>
                          </a:solidFill>
                          <a:latin typeface="+mn-lt"/>
                          <a:cs typeface="Calibri"/>
                        </a:rPr>
                        <a:t>000</a:t>
                      </a:r>
                      <a:r>
                        <a:rPr sz="2400" spc="465" dirty="0">
                          <a:solidFill>
                            <a:schemeClr val="tx1"/>
                          </a:solidFill>
                          <a:latin typeface="+mn-lt"/>
                          <a:cs typeface="Calibri"/>
                        </a:rPr>
                        <a:t> </a:t>
                      </a:r>
                      <a:r>
                        <a:rPr sz="2400" spc="-5">
                          <a:solidFill>
                            <a:schemeClr val="tx1"/>
                          </a:solidFill>
                          <a:latin typeface="+mn-lt"/>
                          <a:cs typeface="Calibri"/>
                        </a:rPr>
                        <a:t>000</a:t>
                      </a:r>
                      <a:r>
                        <a:rPr sz="2400" spc="455">
                          <a:solidFill>
                            <a:schemeClr val="tx1"/>
                          </a:solidFill>
                          <a:latin typeface="+mn-lt"/>
                          <a:cs typeface="Calibri"/>
                        </a:rPr>
                        <a:t> </a:t>
                      </a:r>
                      <a:r>
                        <a:rPr lang="tt-RU" sz="2400" spc="-10" dirty="0" smtClean="0">
                          <a:solidFill>
                            <a:schemeClr val="tx1"/>
                          </a:solidFill>
                          <a:latin typeface="+mn-lt"/>
                          <a:cs typeface="Calibri"/>
                        </a:rPr>
                        <a:t>сумга кадәр</a:t>
                      </a:r>
                      <a:r>
                        <a:rPr sz="2400" spc="490" smtClean="0">
                          <a:solidFill>
                            <a:schemeClr val="tx1"/>
                          </a:solidFill>
                          <a:latin typeface="+mn-lt"/>
                          <a:cs typeface="Calibri"/>
                        </a:rPr>
                        <a:t> </a:t>
                      </a:r>
                      <a:r>
                        <a:rPr lang="ru-RU" sz="2400" spc="-5" dirty="0" smtClean="0">
                          <a:solidFill>
                            <a:schemeClr val="tx1"/>
                          </a:solidFill>
                          <a:latin typeface="+mn-lt"/>
                          <a:cs typeface="Calibri"/>
                        </a:rPr>
                        <a:t>–</a:t>
                      </a:r>
                      <a:r>
                        <a:rPr sz="2400" spc="450" smtClean="0">
                          <a:solidFill>
                            <a:schemeClr val="tx1"/>
                          </a:solidFill>
                          <a:latin typeface="+mn-lt"/>
                          <a:cs typeface="Calibri"/>
                        </a:rPr>
                        <a:t> </a:t>
                      </a:r>
                      <a:r>
                        <a:rPr lang="ru-RU" sz="2400" spc="-5" dirty="0" err="1" smtClean="0">
                          <a:solidFill>
                            <a:schemeClr val="tx1"/>
                          </a:solidFill>
                          <a:latin typeface="+mn-lt"/>
                          <a:cs typeface="Calibri"/>
                        </a:rPr>
                        <a:t>югары</a:t>
                      </a:r>
                      <a:r>
                        <a:rPr lang="ru-RU" sz="2400" spc="-5" dirty="0" smtClean="0">
                          <a:solidFill>
                            <a:schemeClr val="tx1"/>
                          </a:solidFill>
                          <a:latin typeface="+mn-lt"/>
                          <a:cs typeface="Calibri"/>
                        </a:rPr>
                        <a:t> </a:t>
                      </a:r>
                      <a:r>
                        <a:rPr lang="ru-RU" sz="2400" spc="-5" dirty="0" err="1" smtClean="0">
                          <a:solidFill>
                            <a:schemeClr val="tx1"/>
                          </a:solidFill>
                          <a:latin typeface="+mn-lt"/>
                          <a:cs typeface="Calibri"/>
                        </a:rPr>
                        <a:t>әзерлек </a:t>
                      </a:r>
                      <a:r>
                        <a:rPr lang="ru-RU" sz="2400" spc="-5" dirty="0" smtClean="0">
                          <a:solidFill>
                            <a:schemeClr val="tx1"/>
                          </a:solidFill>
                          <a:latin typeface="+mn-lt"/>
                          <a:cs typeface="Calibri"/>
                        </a:rPr>
                        <a:t>режимы яки </a:t>
                      </a:r>
                      <a:r>
                        <a:rPr lang="ru-RU" sz="2400" spc="-5" dirty="0" err="1" smtClean="0">
                          <a:solidFill>
                            <a:schemeClr val="tx1"/>
                          </a:solidFill>
                          <a:latin typeface="+mn-lt"/>
                          <a:cs typeface="Calibri"/>
                        </a:rPr>
                        <a:t>гадәттән тыш</a:t>
                      </a:r>
                      <a:r>
                        <a:rPr lang="ru-RU" sz="2400" spc="-5" dirty="0" smtClean="0">
                          <a:solidFill>
                            <a:schemeClr val="tx1"/>
                          </a:solidFill>
                          <a:latin typeface="+mn-lt"/>
                          <a:cs typeface="Calibri"/>
                        </a:rPr>
                        <a:t> </a:t>
                      </a:r>
                      <a:r>
                        <a:rPr lang="ru-RU" sz="2400" spc="-5" dirty="0" err="1" smtClean="0">
                          <a:solidFill>
                            <a:schemeClr val="tx1"/>
                          </a:solidFill>
                          <a:latin typeface="+mn-lt"/>
                          <a:cs typeface="Calibri"/>
                        </a:rPr>
                        <a:t>хәл </a:t>
                      </a:r>
                      <a:r>
                        <a:rPr lang="ru-RU" sz="2400" spc="-5" dirty="0" smtClean="0">
                          <a:solidFill>
                            <a:schemeClr val="tx1"/>
                          </a:solidFill>
                          <a:latin typeface="+mn-lt"/>
                          <a:cs typeface="Calibri"/>
                        </a:rPr>
                        <a:t>режимы </a:t>
                      </a:r>
                      <a:r>
                        <a:rPr lang="ru-RU" sz="2400" spc="-5" dirty="0" err="1" smtClean="0">
                          <a:solidFill>
                            <a:schemeClr val="tx1"/>
                          </a:solidFill>
                          <a:latin typeface="+mn-lt"/>
                          <a:cs typeface="Calibri"/>
                        </a:rPr>
                        <a:t>гамәлдә булган</a:t>
                      </a:r>
                      <a:r>
                        <a:rPr lang="ru-RU" sz="2400" spc="-5" dirty="0" smtClean="0">
                          <a:solidFill>
                            <a:schemeClr val="tx1"/>
                          </a:solidFill>
                          <a:latin typeface="+mn-lt"/>
                          <a:cs typeface="Calibri"/>
                        </a:rPr>
                        <a:t> </a:t>
                      </a:r>
                      <a:r>
                        <a:rPr lang="ru-RU" sz="2400" spc="-5" dirty="0" err="1" smtClean="0">
                          <a:solidFill>
                            <a:schemeClr val="tx1"/>
                          </a:solidFill>
                          <a:latin typeface="+mn-lt"/>
                          <a:cs typeface="Calibri"/>
                        </a:rPr>
                        <a:t>чорда</a:t>
                      </a:r>
                      <a:r>
                        <a:rPr lang="ru-RU" sz="2400" spc="-5" dirty="0" smtClean="0">
                          <a:solidFill>
                            <a:schemeClr val="tx1"/>
                          </a:solidFill>
                          <a:latin typeface="+mn-lt"/>
                          <a:cs typeface="Calibri"/>
                        </a:rPr>
                        <a:t>;</a:t>
                      </a:r>
                    </a:p>
                    <a:p>
                      <a:pPr marL="366395" indent="-323850" algn="just">
                        <a:lnSpc>
                          <a:spcPct val="100000"/>
                        </a:lnSpc>
                        <a:spcBef>
                          <a:spcPts val="0"/>
                        </a:spcBef>
                        <a:buAutoNum type="arabicParenR"/>
                        <a:tabLst>
                          <a:tab pos="367030" algn="l"/>
                        </a:tabLst>
                      </a:pPr>
                      <a:r>
                        <a:rPr sz="2400" spc="-5" smtClean="0">
                          <a:solidFill>
                            <a:schemeClr val="tx1"/>
                          </a:solidFill>
                          <a:latin typeface="+mn-lt"/>
                          <a:cs typeface="Calibri"/>
                        </a:rPr>
                        <a:t>1</a:t>
                      </a:r>
                      <a:r>
                        <a:rPr sz="2400" smtClean="0">
                          <a:solidFill>
                            <a:schemeClr val="tx1"/>
                          </a:solidFill>
                          <a:latin typeface="+mn-lt"/>
                          <a:cs typeface="Calibri"/>
                        </a:rPr>
                        <a:t> </a:t>
                      </a:r>
                      <a:r>
                        <a:rPr sz="2400" spc="-10">
                          <a:solidFill>
                            <a:schemeClr val="tx1"/>
                          </a:solidFill>
                          <a:latin typeface="+mn-lt"/>
                          <a:cs typeface="Calibri"/>
                        </a:rPr>
                        <a:t>000</a:t>
                      </a:r>
                      <a:r>
                        <a:rPr sz="2400" spc="-5">
                          <a:solidFill>
                            <a:schemeClr val="tx1"/>
                          </a:solidFill>
                          <a:latin typeface="+mn-lt"/>
                          <a:cs typeface="Calibri"/>
                        </a:rPr>
                        <a:t> </a:t>
                      </a:r>
                      <a:r>
                        <a:rPr sz="2400" spc="-10" smtClean="0">
                          <a:solidFill>
                            <a:schemeClr val="tx1"/>
                          </a:solidFill>
                          <a:latin typeface="+mn-lt"/>
                          <a:cs typeface="Calibri"/>
                        </a:rPr>
                        <a:t>001</a:t>
                      </a:r>
                      <a:r>
                        <a:rPr lang="tt-RU" sz="2400" spc="-5" baseline="0" dirty="0" smtClean="0">
                          <a:solidFill>
                            <a:schemeClr val="tx1"/>
                          </a:solidFill>
                          <a:latin typeface="+mn-lt"/>
                          <a:cs typeface="Calibri"/>
                        </a:rPr>
                        <a:t> дән</a:t>
                      </a:r>
                      <a:r>
                        <a:rPr sz="2400" spc="-20" smtClean="0">
                          <a:solidFill>
                            <a:schemeClr val="tx1"/>
                          </a:solidFill>
                          <a:latin typeface="+mn-lt"/>
                          <a:cs typeface="Calibri"/>
                        </a:rPr>
                        <a:t> </a:t>
                      </a:r>
                      <a:r>
                        <a:rPr sz="2400" spc="-5" dirty="0">
                          <a:solidFill>
                            <a:schemeClr val="tx1"/>
                          </a:solidFill>
                          <a:latin typeface="+mn-lt"/>
                          <a:cs typeface="Calibri"/>
                        </a:rPr>
                        <a:t>5</a:t>
                      </a:r>
                      <a:r>
                        <a:rPr sz="2400" dirty="0">
                          <a:solidFill>
                            <a:schemeClr val="tx1"/>
                          </a:solidFill>
                          <a:latin typeface="+mn-lt"/>
                          <a:cs typeface="Calibri"/>
                        </a:rPr>
                        <a:t> </a:t>
                      </a:r>
                      <a:r>
                        <a:rPr sz="2400" spc="-10" dirty="0">
                          <a:solidFill>
                            <a:schemeClr val="tx1"/>
                          </a:solidFill>
                          <a:latin typeface="+mn-lt"/>
                          <a:cs typeface="Calibri"/>
                        </a:rPr>
                        <a:t>000</a:t>
                      </a:r>
                      <a:r>
                        <a:rPr sz="2400" spc="-5" dirty="0">
                          <a:solidFill>
                            <a:schemeClr val="tx1"/>
                          </a:solidFill>
                          <a:latin typeface="+mn-lt"/>
                          <a:cs typeface="Calibri"/>
                        </a:rPr>
                        <a:t> </a:t>
                      </a:r>
                      <a:r>
                        <a:rPr sz="2400" spc="-10">
                          <a:solidFill>
                            <a:schemeClr val="tx1"/>
                          </a:solidFill>
                          <a:latin typeface="+mn-lt"/>
                          <a:cs typeface="Calibri"/>
                        </a:rPr>
                        <a:t>000</a:t>
                      </a:r>
                      <a:r>
                        <a:rPr sz="2400" spc="-5">
                          <a:solidFill>
                            <a:schemeClr val="tx1"/>
                          </a:solidFill>
                          <a:latin typeface="+mn-lt"/>
                          <a:cs typeface="Calibri"/>
                        </a:rPr>
                        <a:t> </a:t>
                      </a:r>
                      <a:r>
                        <a:rPr lang="tt-RU" sz="2400" spc="-10" dirty="0" smtClean="0">
                          <a:solidFill>
                            <a:schemeClr val="tx1"/>
                          </a:solidFill>
                          <a:latin typeface="+mn-lt"/>
                          <a:cs typeface="Calibri"/>
                        </a:rPr>
                        <a:t>сумга</a:t>
                      </a:r>
                      <a:r>
                        <a:rPr lang="tt-RU" sz="2400" spc="-10" baseline="0" dirty="0" smtClean="0">
                          <a:solidFill>
                            <a:schemeClr val="tx1"/>
                          </a:solidFill>
                          <a:latin typeface="+mn-lt"/>
                          <a:cs typeface="Calibri"/>
                        </a:rPr>
                        <a:t> кадәр</a:t>
                      </a:r>
                      <a:r>
                        <a:rPr sz="2400" spc="-5" smtClean="0">
                          <a:solidFill>
                            <a:schemeClr val="tx1"/>
                          </a:solidFill>
                          <a:latin typeface="+mn-lt"/>
                          <a:cs typeface="Calibri"/>
                        </a:rPr>
                        <a:t> </a:t>
                      </a:r>
                      <a:r>
                        <a:rPr sz="2400" spc="-5">
                          <a:solidFill>
                            <a:schemeClr val="tx1"/>
                          </a:solidFill>
                          <a:latin typeface="+mn-lt"/>
                          <a:cs typeface="Calibri"/>
                        </a:rPr>
                        <a:t>–</a:t>
                      </a:r>
                      <a:r>
                        <a:rPr sz="2400" spc="440">
                          <a:solidFill>
                            <a:schemeClr val="tx1"/>
                          </a:solidFill>
                          <a:latin typeface="+mn-lt"/>
                          <a:cs typeface="Calibri"/>
                        </a:rPr>
                        <a:t> </a:t>
                      </a:r>
                      <a:r>
                        <a:rPr lang="ru-RU" sz="2400" spc="-5" dirty="0" err="1" smtClean="0">
                          <a:solidFill>
                            <a:schemeClr val="tx1"/>
                          </a:solidFill>
                          <a:latin typeface="+mn-lt"/>
                          <a:cs typeface="Calibri"/>
                        </a:rPr>
                        <a:t>югары</a:t>
                      </a:r>
                      <a:r>
                        <a:rPr lang="ru-RU" sz="2400" spc="-5" dirty="0" smtClean="0">
                          <a:solidFill>
                            <a:schemeClr val="tx1"/>
                          </a:solidFill>
                          <a:latin typeface="+mn-lt"/>
                          <a:cs typeface="Calibri"/>
                        </a:rPr>
                        <a:t> </a:t>
                      </a:r>
                      <a:r>
                        <a:rPr lang="ru-RU" sz="2400" spc="-5" dirty="0" err="1" smtClean="0">
                          <a:solidFill>
                            <a:schemeClr val="tx1"/>
                          </a:solidFill>
                          <a:latin typeface="+mn-lt"/>
                          <a:cs typeface="Calibri"/>
                        </a:rPr>
                        <a:t>әзерлек </a:t>
                      </a:r>
                      <a:r>
                        <a:rPr lang="ru-RU" sz="2400" spc="-5" dirty="0" smtClean="0">
                          <a:solidFill>
                            <a:schemeClr val="tx1"/>
                          </a:solidFill>
                          <a:latin typeface="+mn-lt"/>
                          <a:cs typeface="Calibri"/>
                        </a:rPr>
                        <a:t>режимы яки </a:t>
                      </a:r>
                      <a:r>
                        <a:rPr lang="ru-RU" sz="2400" spc="-5" dirty="0" err="1" smtClean="0">
                          <a:solidFill>
                            <a:schemeClr val="tx1"/>
                          </a:solidFill>
                          <a:latin typeface="+mn-lt"/>
                          <a:cs typeface="Calibri"/>
                        </a:rPr>
                        <a:t>гадәттән тыш</a:t>
                      </a:r>
                      <a:r>
                        <a:rPr lang="ru-RU" sz="2400" spc="-5" dirty="0" smtClean="0">
                          <a:solidFill>
                            <a:schemeClr val="tx1"/>
                          </a:solidFill>
                          <a:latin typeface="+mn-lt"/>
                          <a:cs typeface="Calibri"/>
                        </a:rPr>
                        <a:t> </a:t>
                      </a:r>
                      <a:r>
                        <a:rPr lang="ru-RU" sz="2400" spc="-5" dirty="0" err="1" smtClean="0">
                          <a:solidFill>
                            <a:schemeClr val="tx1"/>
                          </a:solidFill>
                          <a:latin typeface="+mn-lt"/>
                          <a:cs typeface="Calibri"/>
                        </a:rPr>
                        <a:t>хәл режимын</a:t>
                      </a:r>
                      <a:r>
                        <a:rPr lang="ru-RU" sz="2400" spc="-5" dirty="0" smtClean="0">
                          <a:solidFill>
                            <a:schemeClr val="tx1"/>
                          </a:solidFill>
                          <a:latin typeface="+mn-lt"/>
                          <a:cs typeface="Calibri"/>
                        </a:rPr>
                        <a:t> </a:t>
                      </a:r>
                      <a:r>
                        <a:rPr lang="ru-RU" sz="2400" spc="-5" dirty="0" err="1" smtClean="0">
                          <a:solidFill>
                            <a:schemeClr val="tx1"/>
                          </a:solidFill>
                          <a:latin typeface="+mn-lt"/>
                          <a:cs typeface="Calibri"/>
                        </a:rPr>
                        <a:t>кертүгә бәйсез рәвештә</a:t>
                      </a:r>
                      <a:r>
                        <a:rPr sz="2400" spc="-5" smtClean="0">
                          <a:solidFill>
                            <a:schemeClr val="tx1"/>
                          </a:solidFill>
                          <a:latin typeface="+mn-lt"/>
                          <a:cs typeface="Calibri"/>
                        </a:rPr>
                        <a:t>.</a:t>
                      </a:r>
                      <a:endParaRPr sz="2400" dirty="0">
                        <a:solidFill>
                          <a:schemeClr val="tx1"/>
                        </a:solidFill>
                        <a:latin typeface="+mn-lt"/>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2"/>
                  </a:ext>
                </a:extLst>
              </a:tr>
              <a:tr h="386364">
                <a:tc>
                  <a:txBody>
                    <a:bodyPr/>
                    <a:lstStyle/>
                    <a:p>
                      <a:pPr marL="43180">
                        <a:lnSpc>
                          <a:spcPct val="100000"/>
                        </a:lnSpc>
                        <a:spcBef>
                          <a:spcPts val="0"/>
                        </a:spcBef>
                      </a:pPr>
                      <a:r>
                        <a:rPr lang="tt-RU" sz="2400" b="1" spc="-10" dirty="0" smtClean="0">
                          <a:latin typeface="+mn-lt"/>
                          <a:cs typeface="Calibri"/>
                        </a:rPr>
                        <a:t>М</a:t>
                      </a:r>
                      <a:r>
                        <a:rPr sz="2400" b="1" spc="-10" smtClean="0">
                          <a:latin typeface="+mn-lt"/>
                          <a:cs typeface="Calibri"/>
                        </a:rPr>
                        <a:t>и</a:t>
                      </a:r>
                      <a:r>
                        <a:rPr sz="2400" b="1" smtClean="0">
                          <a:latin typeface="+mn-lt"/>
                          <a:cs typeface="Calibri"/>
                        </a:rPr>
                        <a:t>кр</a:t>
                      </a:r>
                      <a:r>
                        <a:rPr sz="2400" b="1" spc="10" smtClean="0">
                          <a:latin typeface="+mn-lt"/>
                          <a:cs typeface="Calibri"/>
                        </a:rPr>
                        <a:t>о</a:t>
                      </a:r>
                      <a:r>
                        <a:rPr sz="2400" b="1" spc="-10" smtClean="0">
                          <a:latin typeface="+mn-lt"/>
                          <a:cs typeface="Calibri"/>
                        </a:rPr>
                        <a:t>з</a:t>
                      </a:r>
                      <a:r>
                        <a:rPr sz="2400" b="1" spc="-5" smtClean="0">
                          <a:latin typeface="+mn-lt"/>
                          <a:cs typeface="Calibri"/>
                        </a:rPr>
                        <a:t>а</a:t>
                      </a:r>
                      <a:r>
                        <a:rPr lang="tt-RU" sz="2400" b="1" spc="-10" dirty="0" smtClean="0">
                          <a:latin typeface="+mn-lt"/>
                          <a:cs typeface="Calibri"/>
                        </a:rPr>
                        <a:t>ем</a:t>
                      </a:r>
                      <a:r>
                        <a:rPr lang="tt-RU" sz="2400" b="1" spc="-10" baseline="0" dirty="0" smtClean="0">
                          <a:latin typeface="+mn-lt"/>
                          <a:cs typeface="Calibri"/>
                        </a:rPr>
                        <a:t> вакыты</a:t>
                      </a:r>
                      <a:endParaRPr sz="2400">
                        <a:latin typeface="+mn-lt"/>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70485">
                        <a:lnSpc>
                          <a:spcPct val="100000"/>
                        </a:lnSpc>
                        <a:spcBef>
                          <a:spcPts val="0"/>
                        </a:spcBef>
                      </a:pPr>
                      <a:r>
                        <a:rPr sz="2400" spc="-5" smtClean="0">
                          <a:solidFill>
                            <a:schemeClr val="tx1"/>
                          </a:solidFill>
                          <a:latin typeface="+mn-lt"/>
                          <a:cs typeface="Calibri"/>
                        </a:rPr>
                        <a:t>3</a:t>
                      </a:r>
                      <a:r>
                        <a:rPr sz="2400" spc="-60" smtClean="0">
                          <a:solidFill>
                            <a:schemeClr val="tx1"/>
                          </a:solidFill>
                          <a:latin typeface="+mn-lt"/>
                          <a:cs typeface="Calibri"/>
                        </a:rPr>
                        <a:t> </a:t>
                      </a:r>
                      <a:r>
                        <a:rPr lang="tt-RU" sz="2400" spc="-60" dirty="0" smtClean="0">
                          <a:solidFill>
                            <a:schemeClr val="tx1"/>
                          </a:solidFill>
                          <a:latin typeface="+mn-lt"/>
                          <a:cs typeface="Calibri"/>
                        </a:rPr>
                        <a:t>айдан</a:t>
                      </a:r>
                      <a:r>
                        <a:rPr sz="2400" spc="-55" smtClean="0">
                          <a:solidFill>
                            <a:schemeClr val="tx1"/>
                          </a:solidFill>
                          <a:latin typeface="+mn-lt"/>
                          <a:cs typeface="Calibri"/>
                        </a:rPr>
                        <a:t> </a:t>
                      </a:r>
                      <a:r>
                        <a:rPr sz="2400" spc="-10">
                          <a:solidFill>
                            <a:schemeClr val="tx1"/>
                          </a:solidFill>
                          <a:latin typeface="+mn-lt"/>
                          <a:cs typeface="Calibri"/>
                        </a:rPr>
                        <a:t>24</a:t>
                      </a:r>
                      <a:r>
                        <a:rPr sz="2400" spc="-65">
                          <a:solidFill>
                            <a:schemeClr val="tx1"/>
                          </a:solidFill>
                          <a:latin typeface="+mn-lt"/>
                          <a:cs typeface="Calibri"/>
                        </a:rPr>
                        <a:t> </a:t>
                      </a:r>
                      <a:r>
                        <a:rPr lang="tt-RU" sz="2400" spc="-65" dirty="0" smtClean="0">
                          <a:solidFill>
                            <a:schemeClr val="tx1"/>
                          </a:solidFill>
                          <a:latin typeface="+mn-lt"/>
                          <a:cs typeface="Calibri"/>
                        </a:rPr>
                        <a:t>айга кадәр</a:t>
                      </a:r>
                      <a:endParaRPr sz="2400">
                        <a:solidFill>
                          <a:schemeClr val="tx1"/>
                        </a:solidFill>
                        <a:latin typeface="+mn-lt"/>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3"/>
                  </a:ext>
                </a:extLst>
              </a:tr>
              <a:tr h="3468142">
                <a:tc>
                  <a:txBody>
                    <a:bodyPr/>
                    <a:lstStyle/>
                    <a:p>
                      <a:pPr>
                        <a:lnSpc>
                          <a:spcPct val="100000"/>
                        </a:lnSpc>
                        <a:spcBef>
                          <a:spcPts val="0"/>
                        </a:spcBef>
                      </a:pPr>
                      <a:endParaRPr sz="2400">
                        <a:latin typeface="+mn-lt"/>
                        <a:cs typeface="Times New Roman"/>
                      </a:endParaRPr>
                    </a:p>
                    <a:p>
                      <a:pPr>
                        <a:lnSpc>
                          <a:spcPct val="100000"/>
                        </a:lnSpc>
                        <a:spcBef>
                          <a:spcPts val="0"/>
                        </a:spcBef>
                      </a:pPr>
                      <a:endParaRPr sz="2400">
                        <a:latin typeface="+mn-lt"/>
                        <a:cs typeface="Times New Roman"/>
                      </a:endParaRPr>
                    </a:p>
                    <a:p>
                      <a:pPr>
                        <a:lnSpc>
                          <a:spcPct val="100000"/>
                        </a:lnSpc>
                        <a:spcBef>
                          <a:spcPts val="0"/>
                        </a:spcBef>
                      </a:pPr>
                      <a:endParaRPr sz="2400">
                        <a:latin typeface="+mn-lt"/>
                        <a:cs typeface="Times New Roman"/>
                      </a:endParaRPr>
                    </a:p>
                    <a:p>
                      <a:pPr>
                        <a:lnSpc>
                          <a:spcPct val="100000"/>
                        </a:lnSpc>
                        <a:spcBef>
                          <a:spcPts val="0"/>
                        </a:spcBef>
                      </a:pPr>
                      <a:endParaRPr sz="2400">
                        <a:latin typeface="+mn-lt"/>
                        <a:cs typeface="Times New Roman"/>
                      </a:endParaRPr>
                    </a:p>
                    <a:p>
                      <a:pPr>
                        <a:lnSpc>
                          <a:spcPct val="100000"/>
                        </a:lnSpc>
                        <a:spcBef>
                          <a:spcPts val="0"/>
                        </a:spcBef>
                      </a:pPr>
                      <a:endParaRPr sz="2400">
                        <a:latin typeface="+mn-lt"/>
                        <a:cs typeface="Times New Roman"/>
                      </a:endParaRPr>
                    </a:p>
                    <a:p>
                      <a:pPr>
                        <a:lnSpc>
                          <a:spcPct val="100000"/>
                        </a:lnSpc>
                        <a:spcBef>
                          <a:spcPts val="0"/>
                        </a:spcBef>
                      </a:pPr>
                      <a:endParaRPr sz="2400">
                        <a:latin typeface="+mn-lt"/>
                        <a:cs typeface="Times New Roman"/>
                      </a:endParaRPr>
                    </a:p>
                    <a:p>
                      <a:pPr marL="43180">
                        <a:lnSpc>
                          <a:spcPct val="100000"/>
                        </a:lnSpc>
                        <a:spcBef>
                          <a:spcPts val="0"/>
                        </a:spcBef>
                      </a:pPr>
                      <a:r>
                        <a:rPr sz="2400" b="1" spc="-10" smtClean="0">
                          <a:latin typeface="+mn-lt"/>
                          <a:cs typeface="Calibri"/>
                        </a:rPr>
                        <a:t>П</a:t>
                      </a:r>
                      <a:r>
                        <a:rPr sz="2400" b="1" spc="10" smtClean="0">
                          <a:latin typeface="+mn-lt"/>
                          <a:cs typeface="Calibri"/>
                        </a:rPr>
                        <a:t>р</a:t>
                      </a:r>
                      <a:r>
                        <a:rPr sz="2400" b="1" spc="5" smtClean="0">
                          <a:latin typeface="+mn-lt"/>
                          <a:cs typeface="Calibri"/>
                        </a:rPr>
                        <a:t>о</a:t>
                      </a:r>
                      <a:r>
                        <a:rPr sz="2400" b="1" spc="-20" smtClean="0">
                          <a:latin typeface="+mn-lt"/>
                          <a:cs typeface="Calibri"/>
                        </a:rPr>
                        <a:t>ц</a:t>
                      </a:r>
                      <a:r>
                        <a:rPr sz="2400" b="1" spc="5" smtClean="0">
                          <a:latin typeface="+mn-lt"/>
                          <a:cs typeface="Calibri"/>
                        </a:rPr>
                        <a:t>е</a:t>
                      </a:r>
                      <a:r>
                        <a:rPr sz="2400" b="1" spc="15" smtClean="0">
                          <a:latin typeface="+mn-lt"/>
                          <a:cs typeface="Calibri"/>
                        </a:rPr>
                        <a:t>н</a:t>
                      </a:r>
                      <a:r>
                        <a:rPr sz="2400" b="1" spc="-10" smtClean="0">
                          <a:latin typeface="+mn-lt"/>
                          <a:cs typeface="Calibri"/>
                        </a:rPr>
                        <a:t>т</a:t>
                      </a:r>
                      <a:r>
                        <a:rPr lang="tt-RU" sz="2400" b="1" spc="15" baseline="0" dirty="0" smtClean="0">
                          <a:latin typeface="+mn-lt"/>
                          <a:cs typeface="Calibri"/>
                        </a:rPr>
                        <a:t> </a:t>
                      </a:r>
                      <a:r>
                        <a:rPr sz="2400" b="1" spc="-20" smtClean="0">
                          <a:latin typeface="+mn-lt"/>
                          <a:cs typeface="Calibri"/>
                        </a:rPr>
                        <a:t>с</a:t>
                      </a:r>
                      <a:r>
                        <a:rPr sz="2400" b="1" spc="-10" smtClean="0">
                          <a:latin typeface="+mn-lt"/>
                          <a:cs typeface="Calibri"/>
                        </a:rPr>
                        <a:t>т</a:t>
                      </a:r>
                      <a:r>
                        <a:rPr sz="2400" b="1" spc="20" smtClean="0">
                          <a:latin typeface="+mn-lt"/>
                          <a:cs typeface="Calibri"/>
                        </a:rPr>
                        <a:t>а</a:t>
                      </a:r>
                      <a:r>
                        <a:rPr sz="2400" b="1" spc="-5" smtClean="0">
                          <a:latin typeface="+mn-lt"/>
                          <a:cs typeface="Calibri"/>
                        </a:rPr>
                        <a:t>вк</a:t>
                      </a:r>
                      <a:r>
                        <a:rPr sz="2400" b="1" smtClean="0">
                          <a:latin typeface="+mn-lt"/>
                          <a:cs typeface="Calibri"/>
                        </a:rPr>
                        <a:t>а</a:t>
                      </a:r>
                      <a:r>
                        <a:rPr lang="tt-RU" sz="2400" b="1" dirty="0" smtClean="0">
                          <a:latin typeface="+mn-lt"/>
                          <a:cs typeface="Calibri"/>
                        </a:rPr>
                        <a:t>сы</a:t>
                      </a:r>
                      <a:endParaRPr sz="2400">
                        <a:latin typeface="+mn-lt"/>
                        <a:cs typeface="Calibri"/>
                      </a:endParaRP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0"/>
                    </a:solidFill>
                  </a:tcPr>
                </a:tc>
                <a:tc>
                  <a:txBody>
                    <a:bodyPr/>
                    <a:lstStyle/>
                    <a:p>
                      <a:r>
                        <a:rPr lang="tt-RU" sz="2400" dirty="0" smtClean="0">
                          <a:solidFill>
                            <a:schemeClr val="tx1"/>
                          </a:solidFill>
                          <a:latin typeface="+mn-lt"/>
                          <a:ea typeface="+mn-ea"/>
                          <a:cs typeface="+mn-cs"/>
                        </a:rPr>
                        <a:t>1) Өстенлекле проектларны гамәлгә ашырганда, моношәһәр территориясендә теркәлгән һәм үз эшчәнлекләрен гамәлгә ашыручы кече һәм урта эшкуарлык субъектлары өчен:</a:t>
                      </a:r>
                      <a:endParaRPr lang="ru-RU" sz="2400" dirty="0" smtClean="0">
                        <a:solidFill>
                          <a:schemeClr val="tx1"/>
                        </a:solidFill>
                        <a:latin typeface="+mn-lt"/>
                        <a:ea typeface="+mn-ea"/>
                        <a:cs typeface="+mn-cs"/>
                      </a:endParaRPr>
                    </a:p>
                    <a:p>
                      <a:r>
                        <a:rPr lang="tt-RU" sz="2400" dirty="0" smtClean="0">
                          <a:solidFill>
                            <a:schemeClr val="tx1"/>
                          </a:solidFill>
                          <a:latin typeface="+mn-lt"/>
                          <a:ea typeface="+mn-ea"/>
                          <a:cs typeface="+mn-cs"/>
                        </a:rPr>
                        <a:t>Микрозаем шартнамәсен төзегән вакытта билгеләнгән Россия Банкының төп ставкасының 1/2 е – залог белән тәэмин ителеш һәм (яки) Татарстан Республикасы Гарантия фондының поручительлеге булганда;</a:t>
                      </a:r>
                      <a:endParaRPr lang="ru-RU" sz="2400" dirty="0" smtClean="0">
                        <a:solidFill>
                          <a:schemeClr val="tx1"/>
                        </a:solidFill>
                        <a:latin typeface="+mn-lt"/>
                        <a:ea typeface="+mn-ea"/>
                        <a:cs typeface="+mn-cs"/>
                      </a:endParaRPr>
                    </a:p>
                    <a:p>
                      <a:r>
                        <a:rPr lang="tt-RU" sz="2400" dirty="0" smtClean="0">
                          <a:solidFill>
                            <a:schemeClr val="tx1"/>
                          </a:solidFill>
                          <a:latin typeface="+mn-lt"/>
                          <a:ea typeface="+mn-ea"/>
                          <a:cs typeface="+mn-cs"/>
                        </a:rPr>
                        <a:t> </a:t>
                      </a:r>
                      <a:endParaRPr lang="ru-RU" sz="2400" dirty="0" smtClean="0">
                        <a:solidFill>
                          <a:schemeClr val="tx1"/>
                        </a:solidFill>
                        <a:latin typeface="+mn-lt"/>
                        <a:ea typeface="+mn-ea"/>
                        <a:cs typeface="+mn-cs"/>
                      </a:endParaRPr>
                    </a:p>
                    <a:p>
                      <a:r>
                        <a:rPr lang="ru-RU" sz="2400" dirty="0" smtClean="0">
                          <a:solidFill>
                            <a:schemeClr val="tx1"/>
                          </a:solidFill>
                          <a:latin typeface="+mn-lt"/>
                          <a:ea typeface="+mn-ea"/>
                          <a:cs typeface="+mn-cs"/>
                        </a:rPr>
                        <a:t>- </a:t>
                      </a:r>
                      <a:r>
                        <a:rPr lang="tt-RU" sz="2400" dirty="0" smtClean="0">
                          <a:solidFill>
                            <a:schemeClr val="tx1"/>
                          </a:solidFill>
                          <a:latin typeface="+mn-lt"/>
                          <a:ea typeface="+mn-ea"/>
                          <a:cs typeface="+mn-cs"/>
                        </a:rPr>
                        <a:t>еллык </a:t>
                      </a:r>
                      <a:r>
                        <a:rPr lang="ru-RU" sz="2400" dirty="0" smtClean="0">
                          <a:solidFill>
                            <a:schemeClr val="tx1"/>
                          </a:solidFill>
                          <a:latin typeface="+mn-lt"/>
                          <a:ea typeface="+mn-ea"/>
                          <a:cs typeface="+mn-cs"/>
                        </a:rPr>
                        <a:t>5,5 %  </a:t>
                      </a:r>
                      <a:r>
                        <a:rPr lang="tt-RU" sz="2400" dirty="0" smtClean="0">
                          <a:solidFill>
                            <a:schemeClr val="tx1"/>
                          </a:solidFill>
                          <a:latin typeface="+mn-lt"/>
                          <a:ea typeface="+mn-ea"/>
                          <a:cs typeface="+mn-cs"/>
                        </a:rPr>
                        <a:t>– залог белән тәэмин ителеш һәм (яки) Татарстан Республикасы Гарантия фондының поручительлеге булмаганда;</a:t>
                      </a:r>
                      <a:endParaRPr lang="ru-RU" sz="2400" dirty="0" smtClean="0">
                        <a:solidFill>
                          <a:schemeClr val="tx1"/>
                        </a:solidFill>
                        <a:latin typeface="+mn-lt"/>
                        <a:ea typeface="+mn-ea"/>
                        <a:cs typeface="+mn-cs"/>
                      </a:endParaRPr>
                    </a:p>
                    <a:p>
                      <a:r>
                        <a:rPr lang="tt-RU" sz="2400" dirty="0" smtClean="0">
                          <a:solidFill>
                            <a:schemeClr val="tx1"/>
                          </a:solidFill>
                          <a:latin typeface="+mn-lt"/>
                          <a:ea typeface="+mn-ea"/>
                          <a:cs typeface="+mn-cs"/>
                        </a:rPr>
                        <a:t>2) Әлеге бүлектәге 1 пунктчада күрсәтелмәгән кече һәм урта эшкуарлык субъектлары өчен – еллык 5,5 %</a:t>
                      </a:r>
                      <a:endParaRPr lang="ru-RU" sz="2400" dirty="0">
                        <a:solidFill>
                          <a:schemeClr val="tx1"/>
                        </a:solidFill>
                        <a:latin typeface="+mn-lt"/>
                        <a:cs typeface="Calibri"/>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solidFill>
                      <a:srgbClr val="C59260"/>
                    </a:solidFill>
                  </a:tcPr>
                </a:tc>
                <a:extLst>
                  <a:ext uri="{0D108BD9-81ED-4DB2-BD59-A6C34878D82A}">
                    <a16:rowId xmlns:a16="http://schemas.microsoft.com/office/drawing/2014/main" xmlns="" val="10005"/>
                  </a:ext>
                </a:extLst>
              </a:tr>
              <a:tr h="790519">
                <a:tc>
                  <a:txBody>
                    <a:bodyPr/>
                    <a:lstStyle/>
                    <a:p>
                      <a:pPr marL="43180">
                        <a:lnSpc>
                          <a:spcPct val="100000"/>
                        </a:lnSpc>
                        <a:spcBef>
                          <a:spcPts val="0"/>
                        </a:spcBef>
                      </a:pPr>
                      <a:r>
                        <a:rPr lang="tt-RU" sz="2400" b="1" spc="-10" dirty="0" smtClean="0">
                          <a:latin typeface="+mn-lt"/>
                          <a:cs typeface="Calibri"/>
                        </a:rPr>
                        <a:t>Тәэмин</a:t>
                      </a:r>
                      <a:r>
                        <a:rPr lang="tt-RU" sz="2400" b="1" spc="-10" baseline="0" dirty="0" smtClean="0">
                          <a:latin typeface="+mn-lt"/>
                          <a:cs typeface="Calibri"/>
                        </a:rPr>
                        <a:t> итү</a:t>
                      </a:r>
                      <a:endParaRPr sz="2400">
                        <a:latin typeface="+mn-lt"/>
                        <a:cs typeface="Calibri"/>
                      </a:endParaRPr>
                    </a:p>
                  </a:txBody>
                  <a:tcPr marL="0" marR="0" marT="1289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tc>
                  <a:txBody>
                    <a:bodyPr/>
                    <a:lstStyle/>
                    <a:p>
                      <a:pPr marL="43180">
                        <a:lnSpc>
                          <a:spcPct val="100000"/>
                        </a:lnSpc>
                        <a:spcBef>
                          <a:spcPts val="0"/>
                        </a:spcBef>
                        <a:tabLst>
                          <a:tab pos="1622425" algn="l"/>
                          <a:tab pos="3304540" algn="l"/>
                          <a:tab pos="5965825" algn="l"/>
                        </a:tabLst>
                      </a:pPr>
                      <a:r>
                        <a:rPr lang="ru-RU" sz="2400" spc="-5" dirty="0" smtClean="0">
                          <a:latin typeface="+mn-lt"/>
                          <a:cs typeface="Calibri"/>
                        </a:rPr>
                        <a:t>«Татарстан </a:t>
                      </a:r>
                      <a:r>
                        <a:rPr lang="ru-RU" sz="2400" spc="-5" dirty="0" err="1" smtClean="0">
                          <a:latin typeface="+mn-lt"/>
                          <a:cs typeface="Calibri"/>
                        </a:rPr>
                        <a:t>Республикасы</a:t>
                      </a:r>
                      <a:r>
                        <a:rPr lang="ru-RU" sz="2400" spc="-5" dirty="0" smtClean="0">
                          <a:latin typeface="+mn-lt"/>
                          <a:cs typeface="Calibri"/>
                        </a:rPr>
                        <a:t> </a:t>
                      </a:r>
                      <a:r>
                        <a:rPr lang="ru-RU" sz="2400" spc="-5" dirty="0" err="1" smtClean="0">
                          <a:latin typeface="+mn-lt"/>
                          <a:cs typeface="Calibri"/>
                        </a:rPr>
                        <a:t>Эшкуарлыкка</a:t>
                      </a:r>
                      <a:r>
                        <a:rPr lang="ru-RU" sz="2400" spc="-5" dirty="0" smtClean="0">
                          <a:latin typeface="+mn-lt"/>
                          <a:cs typeface="Calibri"/>
                        </a:rPr>
                        <a:t> </a:t>
                      </a:r>
                      <a:r>
                        <a:rPr lang="ru-RU" sz="2400" spc="-5" dirty="0" err="1" smtClean="0">
                          <a:latin typeface="+mn-lt"/>
                          <a:cs typeface="Calibri"/>
                        </a:rPr>
                        <a:t>ярдәм итү </a:t>
                      </a:r>
                      <a:r>
                        <a:rPr lang="ru-RU" sz="2400" spc="-5" dirty="0" smtClean="0">
                          <a:latin typeface="+mn-lt"/>
                          <a:cs typeface="Calibri"/>
                        </a:rPr>
                        <a:t>фонды» </a:t>
                      </a:r>
                      <a:r>
                        <a:rPr lang="ru-RU" sz="2400" spc="-5" dirty="0" err="1" smtClean="0">
                          <a:latin typeface="+mn-lt"/>
                          <a:cs typeface="Calibri"/>
                        </a:rPr>
                        <a:t>коммерцияле</a:t>
                      </a:r>
                      <a:r>
                        <a:rPr lang="ru-RU" sz="2400" spc="-5" dirty="0" smtClean="0">
                          <a:latin typeface="+mn-lt"/>
                          <a:cs typeface="Calibri"/>
                        </a:rPr>
                        <a:t> </a:t>
                      </a:r>
                      <a:r>
                        <a:rPr lang="ru-RU" sz="2400" spc="-5" dirty="0" err="1" smtClean="0">
                          <a:latin typeface="+mn-lt"/>
                          <a:cs typeface="Calibri"/>
                        </a:rPr>
                        <a:t>булмаган</a:t>
                      </a:r>
                      <a:r>
                        <a:rPr lang="ru-RU" sz="2400" spc="-5" dirty="0" smtClean="0">
                          <a:latin typeface="+mn-lt"/>
                          <a:cs typeface="Calibri"/>
                        </a:rPr>
                        <a:t> </a:t>
                      </a:r>
                      <a:r>
                        <a:rPr lang="ru-RU" sz="2400" spc="-5" dirty="0" err="1" smtClean="0">
                          <a:latin typeface="+mn-lt"/>
                          <a:cs typeface="Calibri"/>
                        </a:rPr>
                        <a:t>микрокредит</a:t>
                      </a:r>
                      <a:r>
                        <a:rPr lang="ru-RU" sz="2400" spc="-5" dirty="0" smtClean="0">
                          <a:latin typeface="+mn-lt"/>
                          <a:cs typeface="Calibri"/>
                        </a:rPr>
                        <a:t> </a:t>
                      </a:r>
                      <a:r>
                        <a:rPr lang="ru-RU" sz="2400" spc="-5" dirty="0" err="1" smtClean="0">
                          <a:latin typeface="+mn-lt"/>
                          <a:cs typeface="Calibri"/>
                        </a:rPr>
                        <a:t>компаниясе</a:t>
                      </a:r>
                      <a:r>
                        <a:rPr lang="ru-RU" sz="2400" spc="-5" dirty="0" smtClean="0">
                          <a:latin typeface="+mn-lt"/>
                          <a:cs typeface="Calibri"/>
                        </a:rPr>
                        <a:t> </a:t>
                      </a:r>
                      <a:r>
                        <a:rPr lang="ru-RU" sz="2400" spc="-5" dirty="0" err="1" smtClean="0">
                          <a:latin typeface="+mn-lt"/>
                          <a:cs typeface="Calibri"/>
                        </a:rPr>
                        <a:t>кагыйдәләре буенча</a:t>
                      </a:r>
                      <a:endParaRPr lang="ru-RU" sz="2400" dirty="0">
                        <a:latin typeface="+mn-lt"/>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9260"/>
                    </a:solidFill>
                  </a:tcPr>
                </a:tc>
                <a:extLst>
                  <a:ext uri="{0D108BD9-81ED-4DB2-BD59-A6C34878D82A}">
                    <a16:rowId xmlns:a16="http://schemas.microsoft.com/office/drawing/2014/main" xmlns="" val="10006"/>
                  </a:ext>
                </a:extLst>
              </a:tr>
            </a:tbl>
          </a:graphicData>
        </a:graphic>
      </p:graphicFrame>
      <p:sp>
        <p:nvSpPr>
          <p:cNvPr id="11" name="object 4"/>
          <p:cNvSpPr txBox="1">
            <a:spLocks noGrp="1"/>
          </p:cNvSpPr>
          <p:nvPr>
            <p:ph type="title"/>
          </p:nvPr>
        </p:nvSpPr>
        <p:spPr>
          <a:xfrm>
            <a:off x="1265176" y="0"/>
            <a:ext cx="18838924" cy="773930"/>
          </a:xfrm>
          <a:prstGeom prst="rect">
            <a:avLst/>
          </a:prstGeom>
        </p:spPr>
        <p:txBody>
          <a:bodyPr vert="horz" wrap="square" lIns="0" tIns="12065" rIns="0" bIns="0" rtlCol="0">
            <a:spAutoFit/>
          </a:bodyPr>
          <a:lstStyle/>
          <a:p>
            <a:pPr marL="12700">
              <a:lnSpc>
                <a:spcPct val="100000"/>
              </a:lnSpc>
              <a:spcBef>
                <a:spcPts val="95"/>
              </a:spcBef>
            </a:pPr>
            <a:r>
              <a:rPr lang="tt-RU" dirty="0" smtClean="0"/>
              <a:t>КУЭ</a:t>
            </a:r>
            <a:r>
              <a:rPr lang="ru-RU" dirty="0" smtClean="0"/>
              <a:t> СУБЪЕКТЛАРЫ ҺӘМ ҮЗМӘШГУЛЬЛӘР ӨЧЕН ЯРДӘМ ЧАРАЛАРЫ</a:t>
            </a:r>
            <a:endParaRPr spc="-5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583912" y="8793193"/>
            <a:ext cx="2517775" cy="2517775"/>
          </a:xfrm>
          <a:custGeom>
            <a:avLst/>
            <a:gdLst/>
            <a:ahLst/>
            <a:cxnLst/>
            <a:rect l="l" t="t" r="r" b="b"/>
            <a:pathLst>
              <a:path w="2517775" h="2517775">
                <a:moveTo>
                  <a:pt x="2516885" y="63"/>
                </a:moveTo>
                <a:lnTo>
                  <a:pt x="-444" y="2517507"/>
                </a:lnTo>
                <a:lnTo>
                  <a:pt x="2516885" y="2517507"/>
                </a:lnTo>
                <a:lnTo>
                  <a:pt x="2516885" y="63"/>
                </a:lnTo>
                <a:close/>
              </a:path>
            </a:pathLst>
          </a:custGeom>
          <a:solidFill>
            <a:srgbClr val="E84E20"/>
          </a:solidFill>
        </p:spPr>
        <p:txBody>
          <a:bodyPr wrap="square" lIns="0" tIns="0" rIns="0" bIns="0" rtlCol="0"/>
          <a:lstStyle/>
          <a:p>
            <a:endParaRPr/>
          </a:p>
        </p:txBody>
      </p:sp>
      <p:sp>
        <p:nvSpPr>
          <p:cNvPr id="3" name="object 3"/>
          <p:cNvSpPr/>
          <p:nvPr/>
        </p:nvSpPr>
        <p:spPr>
          <a:xfrm>
            <a:off x="0" y="0"/>
            <a:ext cx="2517775" cy="2520950"/>
          </a:xfrm>
          <a:custGeom>
            <a:avLst/>
            <a:gdLst/>
            <a:ahLst/>
            <a:cxnLst/>
            <a:rect l="l" t="t" r="r" b="b"/>
            <a:pathLst>
              <a:path w="2517775" h="2520950">
                <a:moveTo>
                  <a:pt x="2517330" y="286"/>
                </a:moveTo>
                <a:lnTo>
                  <a:pt x="0" y="286"/>
                </a:lnTo>
                <a:lnTo>
                  <a:pt x="0" y="2520791"/>
                </a:lnTo>
                <a:lnTo>
                  <a:pt x="2517330" y="286"/>
                </a:lnTo>
                <a:close/>
              </a:path>
            </a:pathLst>
          </a:custGeom>
          <a:solidFill>
            <a:srgbClr val="E84E20"/>
          </a:solidFill>
        </p:spPr>
        <p:txBody>
          <a:bodyPr wrap="square" lIns="0" tIns="0" rIns="0" bIns="0" rtlCol="0"/>
          <a:lstStyle/>
          <a:p>
            <a:endParaRPr/>
          </a:p>
        </p:txBody>
      </p:sp>
      <p:sp>
        <p:nvSpPr>
          <p:cNvPr id="4" name="object 4"/>
          <p:cNvSpPr/>
          <p:nvPr/>
        </p:nvSpPr>
        <p:spPr>
          <a:xfrm>
            <a:off x="2951866" y="2850093"/>
            <a:ext cx="5922136" cy="5519551"/>
          </a:xfrm>
          <a:custGeom>
            <a:avLst/>
            <a:gdLst/>
            <a:ahLst/>
            <a:cxnLst/>
            <a:rect l="l" t="t" r="r" b="b"/>
            <a:pathLst>
              <a:path w="5760720" h="6282055">
                <a:moveTo>
                  <a:pt x="5760304" y="207"/>
                </a:moveTo>
                <a:lnTo>
                  <a:pt x="518410" y="207"/>
                </a:lnTo>
                <a:lnTo>
                  <a:pt x="-15" y="518481"/>
                </a:lnTo>
                <a:lnTo>
                  <a:pt x="-15" y="6281595"/>
                </a:lnTo>
                <a:lnTo>
                  <a:pt x="5241776" y="6281595"/>
                </a:lnTo>
                <a:lnTo>
                  <a:pt x="5760304" y="5763321"/>
                </a:lnTo>
                <a:lnTo>
                  <a:pt x="5760304" y="207"/>
                </a:lnTo>
                <a:close/>
              </a:path>
            </a:pathLst>
          </a:custGeom>
          <a:solidFill>
            <a:srgbClr val="FFFFFF"/>
          </a:solidFill>
        </p:spPr>
        <p:txBody>
          <a:bodyPr wrap="square" lIns="0" tIns="0" rIns="0" bIns="0" rtlCol="0"/>
          <a:lstStyle/>
          <a:p>
            <a:endParaRPr lang="ru-RU" dirty="0"/>
          </a:p>
        </p:txBody>
      </p:sp>
      <p:sp>
        <p:nvSpPr>
          <p:cNvPr id="5" name="object 5"/>
          <p:cNvSpPr/>
          <p:nvPr/>
        </p:nvSpPr>
        <p:spPr>
          <a:xfrm>
            <a:off x="11880850" y="2864673"/>
            <a:ext cx="5904000" cy="5592703"/>
          </a:xfrm>
          <a:custGeom>
            <a:avLst/>
            <a:gdLst/>
            <a:ahLst/>
            <a:cxnLst/>
            <a:rect l="l" t="t" r="r" b="b"/>
            <a:pathLst>
              <a:path w="5760720" h="6282055">
                <a:moveTo>
                  <a:pt x="5760266" y="209"/>
                </a:moveTo>
                <a:lnTo>
                  <a:pt x="518092" y="209"/>
                </a:lnTo>
                <a:lnTo>
                  <a:pt x="-181" y="518483"/>
                </a:lnTo>
                <a:lnTo>
                  <a:pt x="-181" y="6281597"/>
                </a:lnTo>
                <a:lnTo>
                  <a:pt x="5241992" y="6281597"/>
                </a:lnTo>
                <a:lnTo>
                  <a:pt x="5760266" y="5763323"/>
                </a:lnTo>
                <a:lnTo>
                  <a:pt x="5760266" y="209"/>
                </a:lnTo>
                <a:close/>
              </a:path>
            </a:pathLst>
          </a:custGeom>
          <a:solidFill>
            <a:srgbClr val="F8F4EB"/>
          </a:solidFill>
        </p:spPr>
        <p:txBody>
          <a:bodyPr wrap="square" lIns="0" tIns="0" rIns="0" bIns="0" rtlCol="0"/>
          <a:lstStyle/>
          <a:p>
            <a:endParaRPr lang="ru-RU" dirty="0"/>
          </a:p>
        </p:txBody>
      </p:sp>
      <p:sp>
        <p:nvSpPr>
          <p:cNvPr id="12" name="object 12"/>
          <p:cNvSpPr txBox="1"/>
          <p:nvPr/>
        </p:nvSpPr>
        <p:spPr>
          <a:xfrm>
            <a:off x="1060778" y="9678678"/>
            <a:ext cx="2201545" cy="492379"/>
          </a:xfrm>
          <a:prstGeom prst="rect">
            <a:avLst/>
          </a:prstGeom>
        </p:spPr>
        <p:txBody>
          <a:bodyPr vert="horz" wrap="square" lIns="0" tIns="0"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sz="1950">
              <a:latin typeface="Calibri"/>
              <a:cs typeface="Calibri"/>
            </a:endParaRPr>
          </a:p>
        </p:txBody>
      </p:sp>
      <p:sp>
        <p:nvSpPr>
          <p:cNvPr id="9" name="object 9"/>
          <p:cNvSpPr txBox="1"/>
          <p:nvPr/>
        </p:nvSpPr>
        <p:spPr>
          <a:xfrm>
            <a:off x="1148608" y="5661025"/>
            <a:ext cx="5095875" cy="313740"/>
          </a:xfrm>
          <a:prstGeom prst="rect">
            <a:avLst/>
          </a:prstGeom>
        </p:spPr>
        <p:txBody>
          <a:bodyPr vert="horz" wrap="square" lIns="0" tIns="16510" rIns="0" bIns="0" rtlCol="0">
            <a:spAutoFit/>
          </a:bodyPr>
          <a:lstStyle/>
          <a:p>
            <a:pPr marL="12700" marR="363855" algn="just">
              <a:lnSpc>
                <a:spcPct val="98500"/>
              </a:lnSpc>
              <a:spcBef>
                <a:spcPts val="130"/>
              </a:spcBef>
            </a:pPr>
            <a:endParaRPr sz="1950" dirty="0">
              <a:latin typeface="Calibri"/>
              <a:cs typeface="Calibri"/>
            </a:endParaRPr>
          </a:p>
        </p:txBody>
      </p:sp>
      <p:sp>
        <p:nvSpPr>
          <p:cNvPr id="13" name="object 9">
            <a:extLst>
              <a:ext uri="{FF2B5EF4-FFF2-40B4-BE49-F238E27FC236}">
                <a16:creationId xmlns:a16="http://schemas.microsoft.com/office/drawing/2014/main" xmlns="" id="{ECD6C7BF-6373-4B59-A4BC-CCE9DD80E277}"/>
              </a:ext>
            </a:extLst>
          </p:cNvPr>
          <p:cNvSpPr txBox="1"/>
          <p:nvPr/>
        </p:nvSpPr>
        <p:spPr>
          <a:xfrm>
            <a:off x="12526652" y="5039262"/>
            <a:ext cx="5103858" cy="907877"/>
          </a:xfrm>
          <a:prstGeom prst="rect">
            <a:avLst/>
          </a:prstGeom>
        </p:spPr>
        <p:txBody>
          <a:bodyPr vert="horz" wrap="square" lIns="0" tIns="16510" rIns="0" bIns="0" rtlCol="0">
            <a:spAutoFit/>
          </a:bodyPr>
          <a:lstStyle/>
          <a:p>
            <a:pPr marL="12700" marR="363855" algn="just">
              <a:lnSpc>
                <a:spcPct val="98500"/>
              </a:lnSpc>
              <a:spcBef>
                <a:spcPts val="130"/>
              </a:spcBef>
            </a:pPr>
            <a:r>
              <a:rPr lang="ru-RU" sz="1950" spc="-45" dirty="0" smtClean="0">
                <a:solidFill>
                  <a:srgbClr val="1D1D1B"/>
                </a:solidFill>
                <a:cs typeface="Calibri"/>
              </a:rPr>
              <a:t>Контроль </a:t>
            </a:r>
            <a:r>
              <a:rPr lang="ru-RU" sz="1950" spc="-45" dirty="0" err="1" smtClean="0">
                <a:solidFill>
                  <a:srgbClr val="1D1D1B"/>
                </a:solidFill>
                <a:cs typeface="Calibri"/>
              </a:rPr>
              <a:t>һәм күзәтчелек юнәлешләре буенча</a:t>
            </a:r>
            <a:r>
              <a:rPr lang="ru-RU" sz="1950" spc="-45" dirty="0" smtClean="0">
                <a:solidFill>
                  <a:srgbClr val="1D1D1B"/>
                </a:solidFill>
                <a:cs typeface="Calibri"/>
              </a:rPr>
              <a:t> </a:t>
            </a:r>
            <a:r>
              <a:rPr lang="ru-RU" sz="1950" spc="-45" dirty="0" err="1" smtClean="0">
                <a:solidFill>
                  <a:srgbClr val="1D1D1B"/>
                </a:solidFill>
                <a:cs typeface="Calibri"/>
              </a:rPr>
              <a:t>контроль-күзәтчелек эшчәнлеге өлкәсендә экспертлардан</a:t>
            </a:r>
            <a:r>
              <a:rPr lang="ru-RU" sz="1950" spc="-45" dirty="0" smtClean="0">
                <a:solidFill>
                  <a:srgbClr val="1D1D1B"/>
                </a:solidFill>
                <a:cs typeface="Calibri"/>
              </a:rPr>
              <a:t> консультация.</a:t>
            </a:r>
            <a:endParaRPr lang="ru-RU" sz="1950" spc="-45" dirty="0">
              <a:solidFill>
                <a:srgbClr val="1D1D1B"/>
              </a:solidFill>
              <a:latin typeface="Calibri"/>
              <a:cs typeface="Calibri"/>
            </a:endParaRPr>
          </a:p>
        </p:txBody>
      </p:sp>
      <p:sp>
        <p:nvSpPr>
          <p:cNvPr id="16" name="object 9">
            <a:extLst>
              <a:ext uri="{FF2B5EF4-FFF2-40B4-BE49-F238E27FC236}">
                <a16:creationId xmlns:a16="http://schemas.microsoft.com/office/drawing/2014/main" xmlns="" id="{B6CF7823-3DF0-400C-BE48-5097B8B25899}"/>
              </a:ext>
            </a:extLst>
          </p:cNvPr>
          <p:cNvSpPr txBox="1"/>
          <p:nvPr/>
        </p:nvSpPr>
        <p:spPr>
          <a:xfrm>
            <a:off x="3365445" y="5081879"/>
            <a:ext cx="5460371" cy="1502014"/>
          </a:xfrm>
          <a:prstGeom prst="rect">
            <a:avLst/>
          </a:prstGeom>
        </p:spPr>
        <p:txBody>
          <a:bodyPr vert="horz" wrap="square" lIns="0" tIns="16510" rIns="0" bIns="0" rtlCol="0">
            <a:spAutoFit/>
          </a:bodyPr>
          <a:lstStyle/>
          <a:p>
            <a:pPr marL="12700" marR="363855" algn="just">
              <a:lnSpc>
                <a:spcPct val="98500"/>
              </a:lnSpc>
              <a:spcBef>
                <a:spcPts val="130"/>
              </a:spcBef>
            </a:pPr>
            <a:r>
              <a:rPr lang="ru-RU" sz="1950" spc="-45" dirty="0" err="1" smtClean="0">
                <a:solidFill>
                  <a:srgbClr val="1D1D1B"/>
                </a:solidFill>
                <a:cs typeface="Calibri"/>
              </a:rPr>
              <a:t>Әлеге хезмәт </a:t>
            </a:r>
            <a:r>
              <a:rPr lang="ru-RU" sz="1950" spc="-45" dirty="0" smtClean="0">
                <a:solidFill>
                  <a:srgbClr val="1D1D1B"/>
                </a:solidFill>
                <a:cs typeface="Calibri"/>
              </a:rPr>
              <a:t>Россия </a:t>
            </a:r>
            <a:r>
              <a:rPr lang="ru-RU" sz="1950" spc="-45" dirty="0" err="1" smtClean="0">
                <a:solidFill>
                  <a:srgbClr val="1D1D1B"/>
                </a:solidFill>
                <a:cs typeface="Calibri"/>
              </a:rPr>
              <a:t>Федерациясе</a:t>
            </a:r>
            <a:r>
              <a:rPr lang="ru-RU" sz="1950" spc="-45" dirty="0" smtClean="0">
                <a:solidFill>
                  <a:srgbClr val="1D1D1B"/>
                </a:solidFill>
                <a:cs typeface="Calibri"/>
              </a:rPr>
              <a:t> </a:t>
            </a:r>
            <a:r>
              <a:rPr lang="ru-RU" sz="1950" spc="-45" dirty="0" err="1" smtClean="0">
                <a:solidFill>
                  <a:srgbClr val="1D1D1B"/>
                </a:solidFill>
                <a:cs typeface="Calibri"/>
              </a:rPr>
              <a:t>территориясендә күргәзмә-ярминкә чараларында</a:t>
            </a:r>
            <a:r>
              <a:rPr lang="ru-RU" sz="1950" spc="-45" dirty="0" smtClean="0">
                <a:solidFill>
                  <a:srgbClr val="1D1D1B"/>
                </a:solidFill>
                <a:cs typeface="Calibri"/>
              </a:rPr>
              <a:t> </a:t>
            </a:r>
            <a:r>
              <a:rPr lang="ru-RU" sz="1950" spc="-45" dirty="0" err="1" smtClean="0">
                <a:solidFill>
                  <a:srgbClr val="1D1D1B"/>
                </a:solidFill>
                <a:cs typeface="Calibri"/>
              </a:rPr>
              <a:t>катнашуны</a:t>
            </a:r>
            <a:r>
              <a:rPr lang="ru-RU" sz="1950" spc="-45" dirty="0" smtClean="0">
                <a:solidFill>
                  <a:srgbClr val="1D1D1B"/>
                </a:solidFill>
                <a:cs typeface="Calibri"/>
              </a:rPr>
              <a:t> </a:t>
            </a:r>
            <a:r>
              <a:rPr lang="ru-RU" sz="1950" spc="-45" dirty="0" err="1" smtClean="0">
                <a:solidFill>
                  <a:srgbClr val="1D1D1B"/>
                </a:solidFill>
                <a:cs typeface="Calibri"/>
              </a:rPr>
              <a:t>финанслауны</a:t>
            </a:r>
            <a:r>
              <a:rPr lang="ru-RU" sz="1950" spc="-45" dirty="0" smtClean="0">
                <a:solidFill>
                  <a:srgbClr val="1D1D1B"/>
                </a:solidFill>
                <a:cs typeface="Calibri"/>
              </a:rPr>
              <a:t> </a:t>
            </a:r>
            <a:r>
              <a:rPr lang="ru-RU" sz="1950" spc="-45" dirty="0" err="1" smtClean="0">
                <a:solidFill>
                  <a:srgbClr val="1D1D1B"/>
                </a:solidFill>
                <a:cs typeface="Calibri"/>
              </a:rPr>
              <a:t>үз эченә </a:t>
            </a:r>
            <a:r>
              <a:rPr lang="ru-RU" sz="1950" spc="-45" dirty="0" smtClean="0">
                <a:solidFill>
                  <a:srgbClr val="1D1D1B"/>
                </a:solidFill>
                <a:cs typeface="Calibri"/>
              </a:rPr>
              <a:t>ала. </a:t>
            </a:r>
            <a:r>
              <a:rPr lang="ru-RU" sz="1950" spc="-45" dirty="0" err="1" smtClean="0">
                <a:solidFill>
                  <a:srgbClr val="1D1D1B"/>
                </a:solidFill>
                <a:cs typeface="Calibri"/>
              </a:rPr>
              <a:t>Теркәлү өчен түләү, күргәзмә мәйданын һәм җиһазларны арендага</a:t>
            </a:r>
            <a:r>
              <a:rPr lang="ru-RU" sz="1950" spc="-45" dirty="0" smtClean="0">
                <a:solidFill>
                  <a:srgbClr val="1D1D1B"/>
                </a:solidFill>
                <a:cs typeface="Calibri"/>
              </a:rPr>
              <a:t> </a:t>
            </a:r>
            <a:r>
              <a:rPr lang="ru-RU" sz="1950" spc="-45" dirty="0" err="1" smtClean="0">
                <a:solidFill>
                  <a:srgbClr val="1D1D1B"/>
                </a:solidFill>
                <a:cs typeface="Calibri"/>
              </a:rPr>
              <a:t>алу</a:t>
            </a:r>
            <a:r>
              <a:rPr lang="ru-RU" sz="1950" spc="-45" dirty="0" smtClean="0">
                <a:solidFill>
                  <a:srgbClr val="1D1D1B"/>
                </a:solidFill>
                <a:cs typeface="Calibri"/>
              </a:rPr>
              <a:t> </a:t>
            </a:r>
            <a:r>
              <a:rPr lang="ru-RU" sz="1950" spc="-45" dirty="0" err="1" smtClean="0">
                <a:solidFill>
                  <a:srgbClr val="1D1D1B"/>
                </a:solidFill>
                <a:cs typeface="Calibri"/>
              </a:rPr>
              <a:t>өчен түләнә.</a:t>
            </a:r>
            <a:endParaRPr lang="ru-RU" sz="1950" dirty="0">
              <a:latin typeface="Calibri"/>
              <a:cs typeface="Calibri"/>
            </a:endParaRPr>
          </a:p>
        </p:txBody>
      </p:sp>
      <p:sp>
        <p:nvSpPr>
          <p:cNvPr id="17" name="object 3">
            <a:extLst>
              <a:ext uri="{FF2B5EF4-FFF2-40B4-BE49-F238E27FC236}">
                <a16:creationId xmlns:a16="http://schemas.microsoft.com/office/drawing/2014/main" xmlns="" id="{A9554385-0EA1-4DA9-A8DF-84FE210D5273}"/>
              </a:ext>
            </a:extLst>
          </p:cNvPr>
          <p:cNvSpPr txBox="1">
            <a:spLocks/>
          </p:cNvSpPr>
          <p:nvPr/>
        </p:nvSpPr>
        <p:spPr>
          <a:xfrm>
            <a:off x="3128027" y="3405937"/>
            <a:ext cx="474836" cy="842010"/>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7</a:t>
            </a:r>
            <a:endParaRPr lang="ru-RU" sz="5350" kern="0" dirty="0"/>
          </a:p>
        </p:txBody>
      </p:sp>
      <p:sp>
        <p:nvSpPr>
          <p:cNvPr id="18" name="TextBox 17">
            <a:extLst>
              <a:ext uri="{FF2B5EF4-FFF2-40B4-BE49-F238E27FC236}">
                <a16:creationId xmlns:a16="http://schemas.microsoft.com/office/drawing/2014/main" xmlns="" id="{82F690CB-202E-4B72-B134-0C5B98D786CE}"/>
              </a:ext>
            </a:extLst>
          </p:cNvPr>
          <p:cNvSpPr txBox="1"/>
          <p:nvPr/>
        </p:nvSpPr>
        <p:spPr>
          <a:xfrm>
            <a:off x="3596525" y="3158673"/>
            <a:ext cx="5229291" cy="1631216"/>
          </a:xfrm>
          <a:prstGeom prst="rect">
            <a:avLst/>
          </a:prstGeom>
          <a:noFill/>
        </p:spPr>
        <p:txBody>
          <a:bodyPr wrap="square" rtlCol="0">
            <a:spAutoFit/>
          </a:bodyPr>
          <a:lstStyle/>
          <a:p>
            <a:pPr algn="just"/>
            <a:r>
              <a:rPr lang="ru-RU" sz="2000" b="1" spc="-60" dirty="0" smtClean="0">
                <a:solidFill>
                  <a:srgbClr val="1D1D1B"/>
                </a:solidFill>
                <a:cs typeface="Calibri"/>
              </a:rPr>
              <a:t>КЕЧЕ ҺӘМ УРТА ЭШКУАРЛЫК СУБЪЕКТЛАРЫ ҺӘМ ҮЗМӘШГУЛЬ ГРАЖДАННАР ӨЧЕН РОССИЯ ФЕДЕРАЦИЯСЕ ТЕРРИТОРИЯСЕНДӘ КҮРГӘЗМӘ-ЯРМИНКӘ ЧАРАЛАРЫНДА КАТНАШУНЫ ФИНАНСЛАУ</a:t>
            </a:r>
            <a:endParaRPr lang="ru-RU" dirty="0"/>
          </a:p>
        </p:txBody>
      </p:sp>
      <p:sp>
        <p:nvSpPr>
          <p:cNvPr id="19" name="TextBox 18">
            <a:extLst>
              <a:ext uri="{FF2B5EF4-FFF2-40B4-BE49-F238E27FC236}">
                <a16:creationId xmlns:a16="http://schemas.microsoft.com/office/drawing/2014/main" xmlns="" id="{8181B909-2284-4C36-9B94-7A517E602055}"/>
              </a:ext>
            </a:extLst>
          </p:cNvPr>
          <p:cNvSpPr txBox="1"/>
          <p:nvPr/>
        </p:nvSpPr>
        <p:spPr>
          <a:xfrm>
            <a:off x="12705630" y="3354295"/>
            <a:ext cx="4897332" cy="1015663"/>
          </a:xfrm>
          <a:prstGeom prst="rect">
            <a:avLst/>
          </a:prstGeom>
          <a:noFill/>
        </p:spPr>
        <p:txBody>
          <a:bodyPr wrap="square" rtlCol="0">
            <a:spAutoFit/>
          </a:bodyPr>
          <a:lstStyle/>
          <a:p>
            <a:pPr algn="just"/>
            <a:r>
              <a:rPr lang="ru-RU" sz="2000" b="1" spc="-70" dirty="0" smtClean="0">
                <a:solidFill>
                  <a:srgbClr val="1D1D1B"/>
                </a:solidFill>
                <a:cs typeface="Calibri"/>
              </a:rPr>
              <a:t>БИЗНЕС АЛЫП БАРУ БУЕНЧА КОНТРОЛЬ-КҮЗӘТЧЕЛЕК ЭШЧӘНЛЕГЕ ӨЛКӘСЕНДӘ ЭКСПЕРТЛАРДАН БУШЛАЙ КОНСУЛЬТАЦИЯ</a:t>
            </a:r>
            <a:endParaRPr lang="ru-RU" dirty="0"/>
          </a:p>
        </p:txBody>
      </p:sp>
      <p:sp>
        <p:nvSpPr>
          <p:cNvPr id="20" name="object 3">
            <a:extLst>
              <a:ext uri="{FF2B5EF4-FFF2-40B4-BE49-F238E27FC236}">
                <a16:creationId xmlns:a16="http://schemas.microsoft.com/office/drawing/2014/main" xmlns="" id="{167C01E8-1FCC-41C8-81CA-0E78E86B021D}"/>
              </a:ext>
            </a:extLst>
          </p:cNvPr>
          <p:cNvSpPr txBox="1">
            <a:spLocks/>
          </p:cNvSpPr>
          <p:nvPr/>
        </p:nvSpPr>
        <p:spPr>
          <a:xfrm>
            <a:off x="12123753" y="3439729"/>
            <a:ext cx="717550" cy="842010"/>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8</a:t>
            </a:r>
            <a:endParaRPr lang="ru-RU" sz="5350" kern="0" dirty="0"/>
          </a:p>
        </p:txBody>
      </p:sp>
      <p:sp>
        <p:nvSpPr>
          <p:cNvPr id="21" name="object 4"/>
          <p:cNvSpPr txBox="1">
            <a:spLocks noGrp="1"/>
          </p:cNvSpPr>
          <p:nvPr>
            <p:ph type="title"/>
          </p:nvPr>
        </p:nvSpPr>
        <p:spPr>
          <a:xfrm>
            <a:off x="1265176" y="1517621"/>
            <a:ext cx="18838924" cy="773930"/>
          </a:xfrm>
          <a:prstGeom prst="rect">
            <a:avLst/>
          </a:prstGeom>
        </p:spPr>
        <p:txBody>
          <a:bodyPr vert="horz" wrap="square" lIns="0" tIns="12065" rIns="0" bIns="0" rtlCol="0">
            <a:spAutoFit/>
          </a:bodyPr>
          <a:lstStyle/>
          <a:p>
            <a:pPr marL="12700">
              <a:lnSpc>
                <a:spcPct val="100000"/>
              </a:lnSpc>
              <a:spcBef>
                <a:spcPts val="95"/>
              </a:spcBef>
            </a:pPr>
            <a:r>
              <a:rPr lang="tt-RU" dirty="0" smtClean="0"/>
              <a:t>КУЭ</a:t>
            </a:r>
            <a:r>
              <a:rPr lang="ru-RU" dirty="0" smtClean="0"/>
              <a:t> СУБЪЕКТЛАРЫ ҺӘМ ҮЗМӘШГУЛЬЛӘР ӨЧЕН ЯРДӘМ ЧАРАЛАРЫ</a:t>
            </a:r>
            <a:endParaRPr spc="-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583912" y="8793193"/>
            <a:ext cx="2517775" cy="2517775"/>
          </a:xfrm>
          <a:custGeom>
            <a:avLst/>
            <a:gdLst/>
            <a:ahLst/>
            <a:cxnLst/>
            <a:rect l="l" t="t" r="r" b="b"/>
            <a:pathLst>
              <a:path w="2517775" h="2517775">
                <a:moveTo>
                  <a:pt x="2516885" y="63"/>
                </a:moveTo>
                <a:lnTo>
                  <a:pt x="-444" y="2517507"/>
                </a:lnTo>
                <a:lnTo>
                  <a:pt x="2516885" y="2517507"/>
                </a:lnTo>
                <a:lnTo>
                  <a:pt x="2516885" y="63"/>
                </a:lnTo>
                <a:close/>
              </a:path>
            </a:pathLst>
          </a:custGeom>
          <a:solidFill>
            <a:srgbClr val="E84E20"/>
          </a:solidFill>
        </p:spPr>
        <p:txBody>
          <a:bodyPr wrap="square" lIns="0" tIns="0" rIns="0" bIns="0" rtlCol="0"/>
          <a:lstStyle/>
          <a:p>
            <a:endParaRPr/>
          </a:p>
        </p:txBody>
      </p:sp>
      <p:sp>
        <p:nvSpPr>
          <p:cNvPr id="3" name="object 3"/>
          <p:cNvSpPr/>
          <p:nvPr/>
        </p:nvSpPr>
        <p:spPr>
          <a:xfrm>
            <a:off x="0" y="0"/>
            <a:ext cx="2517775" cy="2520950"/>
          </a:xfrm>
          <a:custGeom>
            <a:avLst/>
            <a:gdLst/>
            <a:ahLst/>
            <a:cxnLst/>
            <a:rect l="l" t="t" r="r" b="b"/>
            <a:pathLst>
              <a:path w="2517775" h="2520950">
                <a:moveTo>
                  <a:pt x="2517330" y="286"/>
                </a:moveTo>
                <a:lnTo>
                  <a:pt x="0" y="286"/>
                </a:lnTo>
                <a:lnTo>
                  <a:pt x="0" y="2520791"/>
                </a:lnTo>
                <a:lnTo>
                  <a:pt x="2517330" y="286"/>
                </a:lnTo>
                <a:close/>
              </a:path>
            </a:pathLst>
          </a:custGeom>
          <a:solidFill>
            <a:srgbClr val="E84E20"/>
          </a:solidFill>
        </p:spPr>
        <p:txBody>
          <a:bodyPr wrap="square" lIns="0" tIns="0" rIns="0" bIns="0" rtlCol="0"/>
          <a:lstStyle/>
          <a:p>
            <a:endParaRPr/>
          </a:p>
        </p:txBody>
      </p:sp>
      <p:sp>
        <p:nvSpPr>
          <p:cNvPr id="4" name="object 4"/>
          <p:cNvSpPr/>
          <p:nvPr/>
        </p:nvSpPr>
        <p:spPr>
          <a:xfrm>
            <a:off x="1147018" y="2863918"/>
            <a:ext cx="5312410" cy="7700400"/>
          </a:xfrm>
          <a:custGeom>
            <a:avLst/>
            <a:gdLst/>
            <a:ahLst/>
            <a:cxnLst/>
            <a:rect l="l" t="t" r="r" b="b"/>
            <a:pathLst>
              <a:path w="5760720" h="6282055">
                <a:moveTo>
                  <a:pt x="5760304" y="207"/>
                </a:moveTo>
                <a:lnTo>
                  <a:pt x="518410" y="207"/>
                </a:lnTo>
                <a:lnTo>
                  <a:pt x="-15" y="518481"/>
                </a:lnTo>
                <a:lnTo>
                  <a:pt x="-15" y="6281595"/>
                </a:lnTo>
                <a:lnTo>
                  <a:pt x="5241776" y="6281595"/>
                </a:lnTo>
                <a:lnTo>
                  <a:pt x="5760304" y="5763321"/>
                </a:lnTo>
                <a:lnTo>
                  <a:pt x="5760304" y="207"/>
                </a:lnTo>
                <a:close/>
              </a:path>
            </a:pathLst>
          </a:custGeom>
          <a:solidFill>
            <a:srgbClr val="FFFFFF"/>
          </a:solidFill>
        </p:spPr>
        <p:txBody>
          <a:bodyPr wrap="square" lIns="0" tIns="0" rIns="0" bIns="0" rtlCol="0"/>
          <a:lstStyle/>
          <a:p>
            <a:endParaRPr/>
          </a:p>
        </p:txBody>
      </p:sp>
      <p:sp>
        <p:nvSpPr>
          <p:cNvPr id="5" name="object 5"/>
          <p:cNvSpPr/>
          <p:nvPr/>
        </p:nvSpPr>
        <p:spPr>
          <a:xfrm>
            <a:off x="7136729" y="2785790"/>
            <a:ext cx="5480050" cy="7807104"/>
          </a:xfrm>
          <a:custGeom>
            <a:avLst/>
            <a:gdLst/>
            <a:ahLst/>
            <a:cxnLst/>
            <a:rect l="l" t="t" r="r" b="b"/>
            <a:pathLst>
              <a:path w="5760720" h="6282055">
                <a:moveTo>
                  <a:pt x="5760266" y="209"/>
                </a:moveTo>
                <a:lnTo>
                  <a:pt x="518092" y="209"/>
                </a:lnTo>
                <a:lnTo>
                  <a:pt x="-181" y="518483"/>
                </a:lnTo>
                <a:lnTo>
                  <a:pt x="-181" y="6281597"/>
                </a:lnTo>
                <a:lnTo>
                  <a:pt x="5241992" y="6281597"/>
                </a:lnTo>
                <a:lnTo>
                  <a:pt x="5760266" y="5763323"/>
                </a:lnTo>
                <a:lnTo>
                  <a:pt x="5760266" y="209"/>
                </a:lnTo>
                <a:close/>
              </a:path>
            </a:pathLst>
          </a:custGeom>
          <a:solidFill>
            <a:srgbClr val="F8F4EB"/>
          </a:solidFill>
        </p:spPr>
        <p:txBody>
          <a:bodyPr wrap="square" lIns="0" tIns="0" rIns="0" bIns="0" rtlCol="0"/>
          <a:lstStyle/>
          <a:p>
            <a:endParaRPr/>
          </a:p>
        </p:txBody>
      </p:sp>
      <p:sp>
        <p:nvSpPr>
          <p:cNvPr id="6" name="object 6"/>
          <p:cNvSpPr/>
          <p:nvPr/>
        </p:nvSpPr>
        <p:spPr>
          <a:xfrm>
            <a:off x="13252450" y="2707256"/>
            <a:ext cx="5202465" cy="7885637"/>
          </a:xfrm>
          <a:custGeom>
            <a:avLst/>
            <a:gdLst/>
            <a:ahLst/>
            <a:cxnLst/>
            <a:rect l="l" t="t" r="r" b="b"/>
            <a:pathLst>
              <a:path w="5760719" h="6282055">
                <a:moveTo>
                  <a:pt x="5759973" y="209"/>
                </a:moveTo>
                <a:lnTo>
                  <a:pt x="518181" y="209"/>
                </a:lnTo>
                <a:lnTo>
                  <a:pt x="-346" y="518483"/>
                </a:lnTo>
                <a:lnTo>
                  <a:pt x="-346" y="6281597"/>
                </a:lnTo>
                <a:lnTo>
                  <a:pt x="5241572" y="6281597"/>
                </a:lnTo>
                <a:lnTo>
                  <a:pt x="5759973" y="5763323"/>
                </a:lnTo>
                <a:lnTo>
                  <a:pt x="5759973" y="209"/>
                </a:lnTo>
                <a:close/>
              </a:path>
            </a:pathLst>
          </a:custGeom>
          <a:solidFill>
            <a:srgbClr val="F4E9DF"/>
          </a:solidFill>
        </p:spPr>
        <p:txBody>
          <a:bodyPr wrap="square" lIns="0" tIns="0" rIns="0" bIns="0" rtlCol="0"/>
          <a:lstStyle/>
          <a:p>
            <a:endParaRPr/>
          </a:p>
        </p:txBody>
      </p:sp>
      <p:sp>
        <p:nvSpPr>
          <p:cNvPr id="12" name="object 12"/>
          <p:cNvSpPr txBox="1"/>
          <p:nvPr/>
        </p:nvSpPr>
        <p:spPr>
          <a:xfrm>
            <a:off x="189119" y="10561977"/>
            <a:ext cx="2201545" cy="492379"/>
          </a:xfrm>
          <a:prstGeom prst="rect">
            <a:avLst/>
          </a:prstGeom>
        </p:spPr>
        <p:txBody>
          <a:bodyPr vert="horz" wrap="square" lIns="0" tIns="0" rIns="0" bIns="0" rtlCol="0">
            <a:spAutoFit/>
          </a:bodyPr>
          <a:lstStyle/>
          <a:p>
            <a:pPr marL="12700">
              <a:lnSpc>
                <a:spcPts val="1920"/>
              </a:lnSpc>
            </a:pPr>
            <a:r>
              <a:rPr lang="ru-RU" sz="1950" spc="-50" dirty="0" err="1" smtClean="0">
                <a:solidFill>
                  <a:srgbClr val="672C17"/>
                </a:solidFill>
                <a:cs typeface="Calibri"/>
              </a:rPr>
              <a:t>РФ.КУЭның цифрлы</a:t>
            </a:r>
            <a:r>
              <a:rPr lang="ru-RU" sz="1950" spc="-50" dirty="0" smtClean="0">
                <a:solidFill>
                  <a:srgbClr val="672C17"/>
                </a:solidFill>
                <a:cs typeface="Calibri"/>
              </a:rPr>
              <a:t> </a:t>
            </a:r>
            <a:r>
              <a:rPr lang="ru-RU" sz="1950" spc="-50" dirty="0" err="1" smtClean="0">
                <a:solidFill>
                  <a:srgbClr val="672C17"/>
                </a:solidFill>
                <a:cs typeface="Calibri"/>
              </a:rPr>
              <a:t>платформасы</a:t>
            </a:r>
            <a:endParaRPr lang="ru-RU" sz="1950" dirty="0">
              <a:cs typeface="Calibri"/>
            </a:endParaRPr>
          </a:p>
        </p:txBody>
      </p:sp>
      <p:sp>
        <p:nvSpPr>
          <p:cNvPr id="9" name="object 9"/>
          <p:cNvSpPr txBox="1"/>
          <p:nvPr/>
        </p:nvSpPr>
        <p:spPr>
          <a:xfrm>
            <a:off x="1342750" y="4900181"/>
            <a:ext cx="5104765" cy="3904210"/>
          </a:xfrm>
          <a:prstGeom prst="rect">
            <a:avLst/>
          </a:prstGeom>
        </p:spPr>
        <p:txBody>
          <a:bodyPr vert="horz" wrap="square" lIns="0" tIns="16510" rIns="0" bIns="0" rtlCol="0">
            <a:spAutoFit/>
          </a:bodyPr>
          <a:lstStyle/>
          <a:p>
            <a:pPr marL="12700" marR="363855" algn="just">
              <a:lnSpc>
                <a:spcPct val="98500"/>
              </a:lnSpc>
              <a:spcBef>
                <a:spcPts val="130"/>
              </a:spcBef>
            </a:pPr>
            <a:r>
              <a:rPr lang="ru-RU" sz="1950" spc="-45" dirty="0" err="1" smtClean="0">
                <a:solidFill>
                  <a:srgbClr val="1D1D1B"/>
                </a:solidFill>
                <a:cs typeface="Calibri"/>
              </a:rPr>
              <a:t>ВКонтакте</a:t>
            </a:r>
            <a:r>
              <a:rPr lang="ru-RU" sz="1950" spc="-45" dirty="0" smtClean="0">
                <a:solidFill>
                  <a:srgbClr val="1D1D1B"/>
                </a:solidFill>
                <a:cs typeface="Calibri"/>
              </a:rPr>
              <a:t> </a:t>
            </a:r>
            <a:r>
              <a:rPr lang="ru-RU" sz="1950" spc="-45" dirty="0" err="1" smtClean="0">
                <a:solidFill>
                  <a:srgbClr val="1D1D1B"/>
                </a:solidFill>
                <a:cs typeface="Calibri"/>
              </a:rPr>
              <a:t>социаль</a:t>
            </a:r>
            <a:r>
              <a:rPr lang="ru-RU" sz="1950" spc="-45" dirty="0" smtClean="0">
                <a:solidFill>
                  <a:srgbClr val="1D1D1B"/>
                </a:solidFill>
                <a:cs typeface="Calibri"/>
              </a:rPr>
              <a:t> </a:t>
            </a:r>
            <a:r>
              <a:rPr lang="ru-RU" sz="1950" spc="-45" dirty="0" err="1" smtClean="0">
                <a:solidFill>
                  <a:srgbClr val="1D1D1B"/>
                </a:solidFill>
                <a:cs typeface="Calibri"/>
              </a:rPr>
              <a:t>челтәре платформасының яңа кулланучылары</a:t>
            </a:r>
            <a:r>
              <a:rPr lang="ru-RU" sz="1950" spc="-45" dirty="0" smtClean="0">
                <a:solidFill>
                  <a:srgbClr val="1D1D1B"/>
                </a:solidFill>
                <a:cs typeface="Calibri"/>
              </a:rPr>
              <a:t>, </a:t>
            </a:r>
            <a:r>
              <a:rPr lang="ru-RU" sz="1950" spc="-45" dirty="0" err="1" smtClean="0">
                <a:solidFill>
                  <a:srgbClr val="1D1D1B"/>
                </a:solidFill>
                <a:cs typeface="Calibri"/>
              </a:rPr>
              <a:t>шулай</a:t>
            </a:r>
            <a:r>
              <a:rPr lang="ru-RU" sz="1950" spc="-45" dirty="0" smtClean="0">
                <a:solidFill>
                  <a:srgbClr val="1D1D1B"/>
                </a:solidFill>
                <a:cs typeface="Calibri"/>
              </a:rPr>
              <a:t> </a:t>
            </a:r>
            <a:r>
              <a:rPr lang="ru-RU" sz="1950" spc="-45" dirty="0" err="1" smtClean="0">
                <a:solidFill>
                  <a:srgbClr val="1D1D1B"/>
                </a:solidFill>
                <a:cs typeface="Calibri"/>
              </a:rPr>
              <a:t>ук</a:t>
            </a:r>
            <a:r>
              <a:rPr lang="ru-RU" sz="1950" spc="-45" dirty="0" smtClean="0">
                <a:solidFill>
                  <a:srgbClr val="1D1D1B"/>
                </a:solidFill>
                <a:cs typeface="Calibri"/>
              </a:rPr>
              <a:t> </a:t>
            </a:r>
            <a:r>
              <a:rPr lang="ru-RU" sz="1950" spc="-45" dirty="0" err="1" smtClean="0">
                <a:solidFill>
                  <a:srgbClr val="1D1D1B"/>
                </a:solidFill>
                <a:cs typeface="Calibri"/>
              </a:rPr>
              <a:t>ВКонтакте</a:t>
            </a:r>
            <a:r>
              <a:rPr lang="ru-RU" sz="1950" spc="-45" dirty="0" smtClean="0">
                <a:solidFill>
                  <a:srgbClr val="1D1D1B"/>
                </a:solidFill>
                <a:cs typeface="Calibri"/>
              </a:rPr>
              <a:t> </a:t>
            </a:r>
            <a:r>
              <a:rPr lang="ru-RU" sz="1950" spc="-45" dirty="0" err="1" smtClean="0">
                <a:solidFill>
                  <a:srgbClr val="1D1D1B"/>
                </a:solidFill>
                <a:cs typeface="Calibri"/>
              </a:rPr>
              <a:t>социаль</a:t>
            </a:r>
            <a:r>
              <a:rPr lang="ru-RU" sz="1950" spc="-45" dirty="0" smtClean="0">
                <a:solidFill>
                  <a:srgbClr val="1D1D1B"/>
                </a:solidFill>
                <a:cs typeface="Calibri"/>
              </a:rPr>
              <a:t> </a:t>
            </a:r>
            <a:r>
              <a:rPr lang="ru-RU" sz="1950" spc="-45" dirty="0" err="1" smtClean="0">
                <a:solidFill>
                  <a:srgbClr val="1D1D1B"/>
                </a:solidFill>
                <a:cs typeface="Calibri"/>
              </a:rPr>
              <a:t>челтәренең </a:t>
            </a:r>
            <a:r>
              <a:rPr lang="ru-RU" sz="1950" spc="-45" dirty="0" smtClean="0">
                <a:solidFill>
                  <a:srgbClr val="1D1D1B"/>
                </a:solidFill>
                <a:cs typeface="Calibri"/>
              </a:rPr>
              <a:t>реклама </a:t>
            </a:r>
            <a:r>
              <a:rPr lang="ru-RU" sz="1950" spc="-45" dirty="0" err="1" smtClean="0">
                <a:solidFill>
                  <a:srgbClr val="1D1D1B"/>
                </a:solidFill>
                <a:cs typeface="Calibri"/>
              </a:rPr>
              <a:t>кабинетын</a:t>
            </a:r>
            <a:r>
              <a:rPr lang="ru-RU" sz="1950" spc="-45" dirty="0" smtClean="0">
                <a:solidFill>
                  <a:srgbClr val="1D1D1B"/>
                </a:solidFill>
                <a:cs typeface="Calibri"/>
              </a:rPr>
              <a:t> 180 </a:t>
            </a:r>
            <a:r>
              <a:rPr lang="ru-RU" sz="1950" spc="-45" dirty="0" err="1" smtClean="0">
                <a:solidFill>
                  <a:srgbClr val="1D1D1B"/>
                </a:solidFill>
                <a:cs typeface="Calibri"/>
              </a:rPr>
              <a:t>һәм аннан</a:t>
            </a:r>
            <a:r>
              <a:rPr lang="ru-RU" sz="1950" spc="-45" dirty="0" smtClean="0">
                <a:solidFill>
                  <a:srgbClr val="1D1D1B"/>
                </a:solidFill>
                <a:cs typeface="Calibri"/>
              </a:rPr>
              <a:t> да </a:t>
            </a:r>
            <a:r>
              <a:rPr lang="ru-RU" sz="1950" spc="-45" dirty="0" err="1" smtClean="0">
                <a:solidFill>
                  <a:srgbClr val="1D1D1B"/>
                </a:solidFill>
                <a:cs typeface="Calibri"/>
              </a:rPr>
              <a:t>күбрәк көн дәвамында кулланмаучылар</a:t>
            </a:r>
            <a:r>
              <a:rPr lang="ru-RU" sz="1950" spc="-45" dirty="0" smtClean="0">
                <a:solidFill>
                  <a:srgbClr val="1D1D1B"/>
                </a:solidFill>
                <a:cs typeface="Calibri"/>
              </a:rPr>
              <a:t> </a:t>
            </a:r>
            <a:r>
              <a:rPr lang="ru-RU" sz="1950" spc="-45" dirty="0" err="1" smtClean="0">
                <a:solidFill>
                  <a:srgbClr val="1D1D1B"/>
                </a:solidFill>
                <a:cs typeface="Calibri"/>
              </a:rPr>
              <a:t>өчен ВКонтакте</a:t>
            </a:r>
            <a:r>
              <a:rPr lang="ru-RU" sz="1950" spc="-45" dirty="0" smtClean="0">
                <a:solidFill>
                  <a:srgbClr val="1D1D1B"/>
                </a:solidFill>
                <a:cs typeface="Calibri"/>
              </a:rPr>
              <a:t> </a:t>
            </a:r>
            <a:r>
              <a:rPr lang="ru-RU" sz="1950" spc="-45" dirty="0" err="1" smtClean="0">
                <a:solidFill>
                  <a:srgbClr val="1D1D1B"/>
                </a:solidFill>
                <a:cs typeface="Calibri"/>
              </a:rPr>
              <a:t>җәмгыяте</a:t>
            </a:r>
            <a:r>
              <a:rPr lang="ru-RU" sz="1950" spc="-45" dirty="0" smtClean="0">
                <a:solidFill>
                  <a:srgbClr val="1D1D1B"/>
                </a:solidFill>
                <a:cs typeface="Calibri"/>
              </a:rPr>
              <a:t>/</a:t>
            </a:r>
            <a:r>
              <a:rPr lang="ru-RU" sz="1950" spc="-45" dirty="0" err="1" smtClean="0">
                <a:solidFill>
                  <a:srgbClr val="1D1D1B"/>
                </a:solidFill>
                <a:cs typeface="Calibri"/>
              </a:rPr>
              <a:t>кибете</a:t>
            </a:r>
            <a:r>
              <a:rPr lang="ru-RU" sz="1950" spc="-45" dirty="0" smtClean="0">
                <a:solidFill>
                  <a:srgbClr val="1D1D1B"/>
                </a:solidFill>
                <a:cs typeface="Calibri"/>
              </a:rPr>
              <a:t> </a:t>
            </a:r>
            <a:r>
              <a:rPr lang="ru-RU" sz="1950" spc="-45" dirty="0" err="1" smtClean="0">
                <a:solidFill>
                  <a:srgbClr val="1D1D1B"/>
                </a:solidFill>
                <a:cs typeface="Calibri"/>
              </a:rPr>
              <a:t>рекламасына</a:t>
            </a:r>
            <a:r>
              <a:rPr lang="ru-RU" sz="1950" spc="-45" dirty="0" smtClean="0">
                <a:solidFill>
                  <a:srgbClr val="1D1D1B"/>
                </a:solidFill>
                <a:cs typeface="Calibri"/>
              </a:rPr>
              <a:t> </a:t>
            </a:r>
            <a:r>
              <a:rPr lang="ru-RU" sz="1950" spc="-45" dirty="0" err="1" smtClean="0">
                <a:solidFill>
                  <a:srgbClr val="1D1D1B"/>
                </a:solidFill>
                <a:cs typeface="Calibri"/>
              </a:rPr>
              <a:t>беренче</a:t>
            </a:r>
            <a:r>
              <a:rPr lang="ru-RU" sz="1950" spc="-45" dirty="0" smtClean="0">
                <a:solidFill>
                  <a:srgbClr val="1D1D1B"/>
                </a:solidFill>
                <a:cs typeface="Calibri"/>
              </a:rPr>
              <a:t> </a:t>
            </a:r>
            <a:r>
              <a:rPr lang="ru-RU" sz="1950" spc="-45" dirty="0" err="1" smtClean="0">
                <a:solidFill>
                  <a:srgbClr val="1D1D1B"/>
                </a:solidFill>
                <a:cs typeface="Calibri"/>
              </a:rPr>
              <a:t>түләүне икеләтә арттыру</a:t>
            </a:r>
            <a:r>
              <a:rPr lang="ru-RU" sz="1950" spc="-45" dirty="0" smtClean="0">
                <a:solidFill>
                  <a:srgbClr val="1D1D1B"/>
                </a:solidFill>
                <a:cs typeface="Calibri"/>
              </a:rPr>
              <a:t> </a:t>
            </a:r>
            <a:r>
              <a:rPr lang="ru-RU" sz="1950" spc="-45" dirty="0" err="1" smtClean="0">
                <a:solidFill>
                  <a:srgbClr val="1D1D1B"/>
                </a:solidFill>
                <a:cs typeface="Calibri"/>
              </a:rPr>
              <a:t>өчен </a:t>
            </a:r>
            <a:r>
              <a:rPr lang="ru-RU" sz="1950" spc="-45" dirty="0" smtClean="0">
                <a:solidFill>
                  <a:srgbClr val="1D1D1B"/>
                </a:solidFill>
                <a:cs typeface="Calibri"/>
              </a:rPr>
              <a:t>3000 яки 5000 </a:t>
            </a:r>
            <a:r>
              <a:rPr lang="ru-RU" sz="1950" spc="-45" dirty="0" err="1" smtClean="0">
                <a:solidFill>
                  <a:srgbClr val="1D1D1B"/>
                </a:solidFill>
                <a:cs typeface="Calibri"/>
              </a:rPr>
              <a:t>сумлык</a:t>
            </a:r>
            <a:r>
              <a:rPr lang="ru-RU" sz="1950" spc="-45" dirty="0" smtClean="0">
                <a:solidFill>
                  <a:srgbClr val="1D1D1B"/>
                </a:solidFill>
                <a:cs typeface="Calibri"/>
              </a:rPr>
              <a:t> (КУЭ субъекты </a:t>
            </a:r>
            <a:r>
              <a:rPr lang="ru-RU" sz="1950" spc="-45" dirty="0" err="1" smtClean="0">
                <a:solidFill>
                  <a:srgbClr val="1D1D1B"/>
                </a:solidFill>
                <a:cs typeface="Calibri"/>
              </a:rPr>
              <a:t>сайлавы</a:t>
            </a:r>
            <a:r>
              <a:rPr lang="ru-RU" sz="1950" spc="-45" dirty="0" smtClean="0">
                <a:solidFill>
                  <a:srgbClr val="1D1D1B"/>
                </a:solidFill>
                <a:cs typeface="Calibri"/>
              </a:rPr>
              <a:t> </a:t>
            </a:r>
            <a:r>
              <a:rPr lang="ru-RU" sz="1950" spc="-45" dirty="0" err="1" smtClean="0">
                <a:solidFill>
                  <a:srgbClr val="1D1D1B"/>
                </a:solidFill>
                <a:cs typeface="Calibri"/>
              </a:rPr>
              <a:t>буенча</a:t>
            </a:r>
            <a:r>
              <a:rPr lang="ru-RU" sz="1950" spc="-45" dirty="0" smtClean="0">
                <a:solidFill>
                  <a:srgbClr val="1D1D1B"/>
                </a:solidFill>
                <a:cs typeface="Calibri"/>
              </a:rPr>
              <a:t>) купон </a:t>
            </a:r>
            <a:r>
              <a:rPr lang="ru-RU" sz="1950" spc="-45" dirty="0" err="1" smtClean="0">
                <a:solidFill>
                  <a:srgbClr val="1D1D1B"/>
                </a:solidFill>
                <a:cs typeface="Calibri"/>
              </a:rPr>
              <a:t>бирү</a:t>
            </a:r>
            <a:r>
              <a:rPr lang="ru-RU" sz="1950" spc="-45" dirty="0" smtClean="0">
                <a:solidFill>
                  <a:srgbClr val="1D1D1B"/>
                </a:solidFill>
                <a:cs typeface="Calibri"/>
              </a:rPr>
              <a:t>.</a:t>
            </a:r>
            <a:endParaRPr lang="ru-RU" sz="1950" spc="-45" dirty="0">
              <a:solidFill>
                <a:srgbClr val="1D1D1B"/>
              </a:solidFill>
              <a:latin typeface="Calibri"/>
              <a:cs typeface="Calibri"/>
            </a:endParaRPr>
          </a:p>
          <a:p>
            <a:pPr marL="12700" marR="363855" algn="just">
              <a:lnSpc>
                <a:spcPct val="98500"/>
              </a:lnSpc>
              <a:spcBef>
                <a:spcPts val="130"/>
              </a:spcBef>
            </a:pPr>
            <a:r>
              <a:rPr lang="ru-RU" sz="1950" spc="-45" dirty="0" err="1" smtClean="0">
                <a:solidFill>
                  <a:srgbClr val="1D1D1B"/>
                </a:solidFill>
                <a:cs typeface="Calibri"/>
              </a:rPr>
              <a:t>Промокодны</a:t>
            </a:r>
            <a:r>
              <a:rPr lang="ru-RU" sz="1950" spc="-45" dirty="0" smtClean="0">
                <a:solidFill>
                  <a:srgbClr val="1D1D1B"/>
                </a:solidFill>
                <a:cs typeface="Calibri"/>
              </a:rPr>
              <a:t> </a:t>
            </a:r>
            <a:r>
              <a:rPr lang="ru-RU" sz="1950" spc="-45" dirty="0" err="1" smtClean="0">
                <a:solidFill>
                  <a:srgbClr val="1D1D1B"/>
                </a:solidFill>
                <a:cs typeface="Calibri"/>
              </a:rPr>
              <a:t>активлаштыру</a:t>
            </a:r>
            <a:r>
              <a:rPr lang="ru-RU" sz="1950" spc="-45" dirty="0" smtClean="0">
                <a:solidFill>
                  <a:srgbClr val="1D1D1B"/>
                </a:solidFill>
                <a:cs typeface="Calibri"/>
              </a:rPr>
              <a:t> </a:t>
            </a:r>
            <a:r>
              <a:rPr lang="ru-RU" sz="1950" spc="-45" dirty="0" err="1" smtClean="0">
                <a:solidFill>
                  <a:srgbClr val="1D1D1B"/>
                </a:solidFill>
                <a:cs typeface="Calibri"/>
              </a:rPr>
              <a:t>гариза</a:t>
            </a:r>
            <a:r>
              <a:rPr lang="ru-RU" sz="1950" spc="-45" dirty="0" smtClean="0">
                <a:solidFill>
                  <a:srgbClr val="1D1D1B"/>
                </a:solidFill>
                <a:cs typeface="Calibri"/>
              </a:rPr>
              <a:t> </a:t>
            </a:r>
            <a:r>
              <a:rPr lang="ru-RU" sz="1950" spc="-45" dirty="0" err="1" smtClean="0">
                <a:solidFill>
                  <a:srgbClr val="1D1D1B"/>
                </a:solidFill>
                <a:cs typeface="Calibri"/>
              </a:rPr>
              <a:t>бирүче тарафыннан</a:t>
            </a:r>
            <a:r>
              <a:rPr lang="ru-RU" sz="1950" spc="-45" dirty="0" smtClean="0">
                <a:solidFill>
                  <a:srgbClr val="1D1D1B"/>
                </a:solidFill>
                <a:cs typeface="Calibri"/>
              </a:rPr>
              <a:t> </a:t>
            </a:r>
            <a:r>
              <a:rPr lang="ru-RU" sz="1950" spc="-45" dirty="0" err="1" smtClean="0">
                <a:solidFill>
                  <a:srgbClr val="1D1D1B"/>
                </a:solidFill>
                <a:cs typeface="Calibri"/>
              </a:rPr>
              <a:t>ВКонтакте</a:t>
            </a:r>
            <a:r>
              <a:rPr lang="ru-RU" sz="1950" spc="-45" dirty="0" smtClean="0">
                <a:solidFill>
                  <a:srgbClr val="1D1D1B"/>
                </a:solidFill>
                <a:cs typeface="Calibri"/>
              </a:rPr>
              <a:t> </a:t>
            </a:r>
            <a:r>
              <a:rPr lang="ru-RU" sz="1950" spc="-45" dirty="0" err="1" smtClean="0">
                <a:solidFill>
                  <a:srgbClr val="1D1D1B"/>
                </a:solidFill>
                <a:cs typeface="Calibri"/>
              </a:rPr>
              <a:t>социаль</a:t>
            </a:r>
            <a:r>
              <a:rPr lang="ru-RU" sz="1950" spc="-45" dirty="0" smtClean="0">
                <a:solidFill>
                  <a:srgbClr val="1D1D1B"/>
                </a:solidFill>
                <a:cs typeface="Calibri"/>
              </a:rPr>
              <a:t> </a:t>
            </a:r>
            <a:r>
              <a:rPr lang="ru-RU" sz="1950" spc="-45" dirty="0" err="1" smtClean="0">
                <a:solidFill>
                  <a:srgbClr val="1D1D1B"/>
                </a:solidFill>
                <a:cs typeface="Calibri"/>
              </a:rPr>
              <a:t>челтәренең шәхси кабинетын</a:t>
            </a:r>
            <a:r>
              <a:rPr lang="ru-RU" sz="1950" spc="-45" dirty="0" smtClean="0">
                <a:solidFill>
                  <a:srgbClr val="1D1D1B"/>
                </a:solidFill>
                <a:cs typeface="Calibri"/>
              </a:rPr>
              <a:t> купон </a:t>
            </a:r>
            <a:r>
              <a:rPr lang="ru-RU" sz="1950" spc="-45" dirty="0" err="1" smtClean="0">
                <a:solidFill>
                  <a:srgbClr val="1D1D1B"/>
                </a:solidFill>
                <a:cs typeface="Calibri"/>
              </a:rPr>
              <a:t>номиналына</a:t>
            </a:r>
            <a:r>
              <a:rPr lang="ru-RU" sz="1950" spc="-45" dirty="0" smtClean="0">
                <a:solidFill>
                  <a:srgbClr val="1D1D1B"/>
                </a:solidFill>
                <a:cs typeface="Calibri"/>
              </a:rPr>
              <a:t> </a:t>
            </a:r>
            <a:r>
              <a:rPr lang="ru-RU" sz="1950" spc="-45" dirty="0" err="1" smtClean="0">
                <a:solidFill>
                  <a:srgbClr val="1D1D1B"/>
                </a:solidFill>
                <a:cs typeface="Calibri"/>
              </a:rPr>
              <a:t>тигез</a:t>
            </a:r>
            <a:r>
              <a:rPr lang="ru-RU" sz="1950" spc="-45" dirty="0" smtClean="0">
                <a:solidFill>
                  <a:srgbClr val="1D1D1B"/>
                </a:solidFill>
                <a:cs typeface="Calibri"/>
              </a:rPr>
              <a:t> </a:t>
            </a:r>
            <a:r>
              <a:rPr lang="ru-RU" sz="1950" spc="-45" dirty="0" err="1" smtClean="0">
                <a:solidFill>
                  <a:srgbClr val="1D1D1B"/>
                </a:solidFill>
                <a:cs typeface="Calibri"/>
              </a:rPr>
              <a:t>суммага</a:t>
            </a:r>
            <a:r>
              <a:rPr lang="ru-RU" sz="1950" spc="-45" dirty="0" smtClean="0">
                <a:solidFill>
                  <a:srgbClr val="1D1D1B"/>
                </a:solidFill>
                <a:cs typeface="Calibri"/>
              </a:rPr>
              <a:t> </a:t>
            </a:r>
            <a:r>
              <a:rPr lang="ru-RU" sz="1950" spc="-45" dirty="0" err="1" smtClean="0">
                <a:solidFill>
                  <a:srgbClr val="1D1D1B"/>
                </a:solidFill>
                <a:cs typeface="Calibri"/>
              </a:rPr>
              <a:t>тулыландырганда</a:t>
            </a:r>
            <a:r>
              <a:rPr lang="ru-RU" sz="1950" spc="-45" dirty="0" smtClean="0">
                <a:solidFill>
                  <a:srgbClr val="1D1D1B"/>
                </a:solidFill>
                <a:cs typeface="Calibri"/>
              </a:rPr>
              <a:t> </a:t>
            </a:r>
            <a:r>
              <a:rPr lang="ru-RU" sz="1950" spc="-45" dirty="0" err="1" smtClean="0">
                <a:solidFill>
                  <a:srgbClr val="1D1D1B"/>
                </a:solidFill>
                <a:cs typeface="Calibri"/>
              </a:rPr>
              <a:t>башкарыла</a:t>
            </a:r>
            <a:r>
              <a:rPr lang="ru-RU" sz="1950" spc="-45" dirty="0" smtClean="0">
                <a:solidFill>
                  <a:srgbClr val="1D1D1B"/>
                </a:solidFill>
                <a:cs typeface="Calibri"/>
              </a:rPr>
              <a:t>.</a:t>
            </a:r>
            <a:endParaRPr lang="ru-RU" sz="1950" dirty="0">
              <a:latin typeface="Calibri"/>
              <a:cs typeface="Calibri"/>
            </a:endParaRPr>
          </a:p>
        </p:txBody>
      </p:sp>
      <p:sp>
        <p:nvSpPr>
          <p:cNvPr id="13" name="TextBox 12">
            <a:extLst>
              <a:ext uri="{FF2B5EF4-FFF2-40B4-BE49-F238E27FC236}">
                <a16:creationId xmlns:a16="http://schemas.microsoft.com/office/drawing/2014/main" xmlns="" id="{150142C5-B1F3-4F73-AD78-C91D7BD34607}"/>
              </a:ext>
            </a:extLst>
          </p:cNvPr>
          <p:cNvSpPr txBox="1"/>
          <p:nvPr/>
        </p:nvSpPr>
        <p:spPr>
          <a:xfrm>
            <a:off x="1954047" y="2965517"/>
            <a:ext cx="4615036" cy="1754326"/>
          </a:xfrm>
          <a:prstGeom prst="rect">
            <a:avLst/>
          </a:prstGeom>
          <a:noFill/>
        </p:spPr>
        <p:txBody>
          <a:bodyPr wrap="square" rtlCol="0">
            <a:spAutoFit/>
          </a:bodyPr>
          <a:lstStyle/>
          <a:p>
            <a:r>
              <a:rPr lang="ru-RU" b="1" spc="-60" dirty="0" smtClean="0">
                <a:solidFill>
                  <a:srgbClr val="1D1D1B"/>
                </a:solidFill>
                <a:cs typeface="Calibri"/>
              </a:rPr>
              <a:t>ВКОНТАКТЕ СОЦИАЛЬ ЧЕЛТӘРЕННӘН ЯҢА ФАЙДАЛАНУЧЫЛАР ӨЧЕН ВКОНТАКТЕ СОЦИАЛЬ ЧЕЛТӘРЕНЕҢ РЕКЛАМА КАБИНЕТЫНДА БЕРЕНЧЕ ТҮЛӘҮНЕ ИКЕЛӘТӘ АРТТЫРУ ӨЧЕН 3000 ЯКИ 5000 СУМЛЫК БУШЛАЙ КУПОН БИРҮ</a:t>
            </a:r>
            <a:endParaRPr lang="ru-RU" dirty="0"/>
          </a:p>
        </p:txBody>
      </p:sp>
      <p:sp>
        <p:nvSpPr>
          <p:cNvPr id="14" name="object 3">
            <a:extLst>
              <a:ext uri="{FF2B5EF4-FFF2-40B4-BE49-F238E27FC236}">
                <a16:creationId xmlns:a16="http://schemas.microsoft.com/office/drawing/2014/main" xmlns="" id="{35BB8FB5-BA02-4BBE-BEC3-A17DF7A88B25}"/>
              </a:ext>
            </a:extLst>
          </p:cNvPr>
          <p:cNvSpPr txBox="1">
            <a:spLocks/>
          </p:cNvSpPr>
          <p:nvPr/>
        </p:nvSpPr>
        <p:spPr>
          <a:xfrm>
            <a:off x="1256622" y="3253740"/>
            <a:ext cx="717550" cy="836768"/>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9</a:t>
            </a:r>
            <a:endParaRPr lang="ru-RU" sz="5350" kern="0" dirty="0"/>
          </a:p>
        </p:txBody>
      </p:sp>
      <p:sp>
        <p:nvSpPr>
          <p:cNvPr id="15" name="TextBox 14">
            <a:extLst>
              <a:ext uri="{FF2B5EF4-FFF2-40B4-BE49-F238E27FC236}">
                <a16:creationId xmlns:a16="http://schemas.microsoft.com/office/drawing/2014/main" xmlns="" id="{D99D2E4E-82A4-454B-AD27-4E74A4B3D37A}"/>
              </a:ext>
            </a:extLst>
          </p:cNvPr>
          <p:cNvSpPr txBox="1"/>
          <p:nvPr/>
        </p:nvSpPr>
        <p:spPr>
          <a:xfrm>
            <a:off x="7924012" y="2959368"/>
            <a:ext cx="4434485" cy="1477328"/>
          </a:xfrm>
          <a:prstGeom prst="rect">
            <a:avLst/>
          </a:prstGeom>
          <a:noFill/>
        </p:spPr>
        <p:txBody>
          <a:bodyPr wrap="square" rtlCol="0">
            <a:spAutoFit/>
          </a:bodyPr>
          <a:lstStyle/>
          <a:p>
            <a:pPr algn="just"/>
            <a:r>
              <a:rPr lang="ru-RU" b="1" spc="-70" dirty="0" smtClean="0">
                <a:solidFill>
                  <a:srgbClr val="1D1D1B"/>
                </a:solidFill>
                <a:cs typeface="Calibri"/>
              </a:rPr>
              <a:t>КУЭ СУБЪЕКТЛАРЫ ҺӘМ ҮЗМӘШГУЛЬЛӘР ӨЧЕН РОССИЯ СОЦИАЛЬ ЧЕЛТӘРЛӘРЕНДӘ ҺӘМ МЕССЕНДЖЕРЛАРЫНДА ТАНЫТУ ИНСТРУМЕНТЛАРЫНА ӨЙРӘТҮ БУЕНЧА КОМПЛЕКСЛЫ ХЕЗМӘТ</a:t>
            </a:r>
            <a:endParaRPr lang="ru-RU" dirty="0"/>
          </a:p>
        </p:txBody>
      </p:sp>
      <p:sp>
        <p:nvSpPr>
          <p:cNvPr id="16" name="object 3">
            <a:extLst>
              <a:ext uri="{FF2B5EF4-FFF2-40B4-BE49-F238E27FC236}">
                <a16:creationId xmlns:a16="http://schemas.microsoft.com/office/drawing/2014/main" xmlns="" id="{860A7520-BDC3-458F-BA3B-3A5BE954DA34}"/>
              </a:ext>
            </a:extLst>
          </p:cNvPr>
          <p:cNvSpPr txBox="1">
            <a:spLocks/>
          </p:cNvSpPr>
          <p:nvPr/>
        </p:nvSpPr>
        <p:spPr>
          <a:xfrm>
            <a:off x="7238212" y="3251119"/>
            <a:ext cx="717550" cy="836768"/>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10</a:t>
            </a:r>
            <a:endParaRPr lang="ru-RU" sz="5350" kern="0" dirty="0"/>
          </a:p>
        </p:txBody>
      </p:sp>
      <p:sp>
        <p:nvSpPr>
          <p:cNvPr id="17" name="TextBox 16">
            <a:extLst>
              <a:ext uri="{FF2B5EF4-FFF2-40B4-BE49-F238E27FC236}">
                <a16:creationId xmlns:a16="http://schemas.microsoft.com/office/drawing/2014/main" xmlns="" id="{A458E36B-8147-4E43-8CC3-04BB122190CF}"/>
              </a:ext>
            </a:extLst>
          </p:cNvPr>
          <p:cNvSpPr txBox="1"/>
          <p:nvPr/>
        </p:nvSpPr>
        <p:spPr>
          <a:xfrm>
            <a:off x="14033954" y="2904479"/>
            <a:ext cx="4343401" cy="1200329"/>
          </a:xfrm>
          <a:prstGeom prst="rect">
            <a:avLst/>
          </a:prstGeom>
          <a:noFill/>
        </p:spPr>
        <p:txBody>
          <a:bodyPr wrap="square" rtlCol="0">
            <a:spAutoFit/>
          </a:bodyPr>
          <a:lstStyle/>
          <a:p>
            <a:pPr algn="just"/>
            <a:r>
              <a:rPr lang="ru-RU" b="1" spc="-45" dirty="0" smtClean="0">
                <a:solidFill>
                  <a:srgbClr val="1D1D1B"/>
                </a:solidFill>
                <a:cs typeface="Calibri"/>
              </a:rPr>
              <a:t>КУЭ СУБЪЕКТЫ </a:t>
            </a:r>
            <a:r>
              <a:rPr lang="ru-RU" b="1" spc="-45" dirty="0" smtClean="0">
                <a:solidFill>
                  <a:srgbClr val="1D1D1B"/>
                </a:solidFill>
                <a:cs typeface="Calibri"/>
              </a:rPr>
              <a:t>ХЕЗМӘТКӘРЛӘРЕНЕҢ </a:t>
            </a:r>
            <a:r>
              <a:rPr lang="ru-RU" b="1" spc="-45" dirty="0" smtClean="0">
                <a:solidFill>
                  <a:srgbClr val="1D1D1B"/>
                </a:solidFill>
                <a:cs typeface="Calibri"/>
              </a:rPr>
              <a:t>ҺӘМ ҮЗМӘШГУЛЬЛӘРНЕҢ МАРКЕТПЛЕЙСЛАРДА ЭШЛӘҮ БУЕНЧА КВАЛИФИКАЦИЯЛӘРЕН КҮТӘРҮ</a:t>
            </a:r>
            <a:endParaRPr lang="ru-RU" dirty="0"/>
          </a:p>
        </p:txBody>
      </p:sp>
      <p:sp>
        <p:nvSpPr>
          <p:cNvPr id="20" name="object 3">
            <a:extLst>
              <a:ext uri="{FF2B5EF4-FFF2-40B4-BE49-F238E27FC236}">
                <a16:creationId xmlns:a16="http://schemas.microsoft.com/office/drawing/2014/main" xmlns="" id="{4E64B96C-E326-4935-94BB-E9F7912423B2}"/>
              </a:ext>
            </a:extLst>
          </p:cNvPr>
          <p:cNvSpPr txBox="1">
            <a:spLocks/>
          </p:cNvSpPr>
          <p:nvPr/>
        </p:nvSpPr>
        <p:spPr>
          <a:xfrm>
            <a:off x="13316404" y="3263022"/>
            <a:ext cx="717550" cy="842010"/>
          </a:xfrm>
          <a:prstGeom prst="rect">
            <a:avLst/>
          </a:prstGeom>
        </p:spPr>
        <p:txBody>
          <a:bodyPr vert="horz" wrap="square" lIns="0" tIns="13335" rIns="0" bIns="0" rtlCol="0">
            <a:spAutoFit/>
          </a:bodyPr>
          <a:lstStyle>
            <a:lvl1pPr>
              <a:defRPr sz="4950" b="1" i="0">
                <a:solidFill>
                  <a:schemeClr val="bg1"/>
                </a:solidFill>
                <a:latin typeface="Calibri"/>
                <a:ea typeface="+mj-ea"/>
                <a:cs typeface="Calibri"/>
              </a:defRPr>
            </a:lvl1pPr>
          </a:lstStyle>
          <a:p>
            <a:pPr marL="12700">
              <a:spcBef>
                <a:spcPts val="105"/>
              </a:spcBef>
            </a:pPr>
            <a:r>
              <a:rPr lang="ru-RU" sz="5350" kern="0" spc="20" dirty="0">
                <a:solidFill>
                  <a:srgbClr val="E84E20"/>
                </a:solidFill>
              </a:rPr>
              <a:t>11</a:t>
            </a:r>
            <a:endParaRPr lang="ru-RU" sz="5350" kern="0" dirty="0"/>
          </a:p>
        </p:txBody>
      </p:sp>
      <p:sp>
        <p:nvSpPr>
          <p:cNvPr id="21" name="TextBox 20">
            <a:extLst>
              <a:ext uri="{FF2B5EF4-FFF2-40B4-BE49-F238E27FC236}">
                <a16:creationId xmlns:a16="http://schemas.microsoft.com/office/drawing/2014/main" xmlns="" id="{78BFF600-5664-4B45-8B02-6CC1DCC7752B}"/>
              </a:ext>
            </a:extLst>
          </p:cNvPr>
          <p:cNvSpPr txBox="1"/>
          <p:nvPr/>
        </p:nvSpPr>
        <p:spPr>
          <a:xfrm>
            <a:off x="13342195" y="4785505"/>
            <a:ext cx="4807858" cy="3447098"/>
          </a:xfrm>
          <a:prstGeom prst="rect">
            <a:avLst/>
          </a:prstGeom>
          <a:noFill/>
        </p:spPr>
        <p:txBody>
          <a:bodyPr wrap="square" rtlCol="0">
            <a:spAutoFit/>
          </a:bodyPr>
          <a:lstStyle/>
          <a:p>
            <a:pPr algn="just"/>
            <a:r>
              <a:rPr lang="ru-RU" sz="2000" dirty="0" err="1" smtClean="0"/>
              <a:t>Wildberries</a:t>
            </a:r>
            <a:r>
              <a:rPr lang="ru-RU" sz="2000" dirty="0" smtClean="0"/>
              <a:t>, OZON, </a:t>
            </a:r>
            <a:r>
              <a:rPr lang="ru-RU" sz="2000" dirty="0" err="1" smtClean="0"/>
              <a:t>AliExpress</a:t>
            </a:r>
            <a:r>
              <a:rPr lang="ru-RU" sz="2000" dirty="0" smtClean="0"/>
              <a:t> </a:t>
            </a:r>
            <a:r>
              <a:rPr lang="ru-RU" sz="2000" dirty="0" err="1" smtClean="0"/>
              <a:t>Russia</a:t>
            </a:r>
            <a:r>
              <a:rPr lang="ru-RU" sz="2000" dirty="0" smtClean="0"/>
              <a:t>, </a:t>
            </a:r>
            <a:r>
              <a:rPr lang="ru-RU" sz="2000" dirty="0" err="1" smtClean="0"/>
              <a:t>Яндекс.Маркет</a:t>
            </a:r>
            <a:r>
              <a:rPr lang="ru-RU" sz="2000" dirty="0" smtClean="0"/>
              <a:t>, </a:t>
            </a:r>
            <a:r>
              <a:rPr lang="ru-RU" sz="2000" dirty="0" err="1" smtClean="0"/>
              <a:t>Lamoda</a:t>
            </a:r>
            <a:r>
              <a:rPr lang="ru-RU" sz="2000" dirty="0" smtClean="0"/>
              <a:t>, </a:t>
            </a:r>
            <a:r>
              <a:rPr lang="ru-RU" sz="2000" dirty="0" err="1" smtClean="0"/>
              <a:t>СберМегаМаркет</a:t>
            </a:r>
            <a:r>
              <a:rPr lang="ru-RU" sz="2000" dirty="0" smtClean="0"/>
              <a:t> </a:t>
            </a:r>
            <a:r>
              <a:rPr lang="ru-RU" sz="2000" dirty="0" err="1" smtClean="0"/>
              <a:t>маркетплейсларында</a:t>
            </a:r>
            <a:r>
              <a:rPr lang="ru-RU" sz="2000" dirty="0" smtClean="0"/>
              <a:t> </a:t>
            </a:r>
            <a:r>
              <a:rPr lang="ru-RU" sz="2000" dirty="0" err="1" smtClean="0"/>
              <a:t>эшләү буенча</a:t>
            </a:r>
            <a:r>
              <a:rPr lang="ru-RU" sz="2000" dirty="0" smtClean="0"/>
              <a:t> КУЭ </a:t>
            </a:r>
            <a:r>
              <a:rPr lang="ru-RU" sz="2000" dirty="0" err="1" smtClean="0"/>
              <a:t>субъектының бер</a:t>
            </a:r>
            <a:r>
              <a:rPr lang="ru-RU" sz="2000" dirty="0" smtClean="0"/>
              <a:t> </a:t>
            </a:r>
            <a:r>
              <a:rPr lang="ru-RU" sz="2000" dirty="0" err="1" smtClean="0"/>
              <a:t>хезмәткәренең </a:t>
            </a:r>
            <a:r>
              <a:rPr lang="ru-RU" sz="2000" dirty="0" smtClean="0"/>
              <a:t>/</a:t>
            </a:r>
            <a:r>
              <a:rPr lang="ru-RU" sz="2000" dirty="0" err="1" smtClean="0"/>
              <a:t>үзмәшгульнең квалификациясен</a:t>
            </a:r>
            <a:r>
              <a:rPr lang="ru-RU" sz="2000" dirty="0" smtClean="0"/>
              <a:t> </a:t>
            </a:r>
            <a:r>
              <a:rPr lang="ru-RU" sz="2000" dirty="0" err="1" smtClean="0"/>
              <a:t>күтәрү</a:t>
            </a:r>
            <a:r>
              <a:rPr lang="tt-RU" sz="2000" dirty="0" smtClean="0"/>
              <a:t>, </a:t>
            </a:r>
            <a:r>
              <a:rPr lang="ru-RU" sz="2000" dirty="0" smtClean="0"/>
              <a:t>«</a:t>
            </a:r>
            <a:r>
              <a:rPr lang="tt-RU" sz="2000" dirty="0" smtClean="0"/>
              <a:t>Маркетплейслар белән эшләгәндә аккаунт-менеджер күнекмәләрен үстерү</a:t>
            </a:r>
            <a:r>
              <a:rPr lang="ru-RU" sz="2000" dirty="0" smtClean="0"/>
              <a:t>»</a:t>
            </a:r>
            <a:r>
              <a:rPr lang="tt-RU" sz="2000" dirty="0" smtClean="0"/>
              <a:t> программасын узу йомгаклары буенча өстәмә белем таныклыгы /сертификат бирү, 16 академик сәгать күләмендә</a:t>
            </a:r>
            <a:endParaRPr lang="ru-RU" sz="2000" dirty="0">
              <a:latin typeface="Calibri"/>
              <a:cs typeface="Calibri"/>
            </a:endParaRPr>
          </a:p>
          <a:p>
            <a:endParaRPr lang="ru-RU" dirty="0"/>
          </a:p>
        </p:txBody>
      </p:sp>
      <p:sp>
        <p:nvSpPr>
          <p:cNvPr id="22" name="TextBox 21">
            <a:extLst>
              <a:ext uri="{FF2B5EF4-FFF2-40B4-BE49-F238E27FC236}">
                <a16:creationId xmlns:a16="http://schemas.microsoft.com/office/drawing/2014/main" xmlns="" id="{1BDAB217-7C3E-4AFC-89A9-C4FBDC047EB4}"/>
              </a:ext>
            </a:extLst>
          </p:cNvPr>
          <p:cNvSpPr txBox="1"/>
          <p:nvPr/>
        </p:nvSpPr>
        <p:spPr>
          <a:xfrm>
            <a:off x="7198106" y="4785505"/>
            <a:ext cx="5480050" cy="5644622"/>
          </a:xfrm>
          <a:prstGeom prst="rect">
            <a:avLst/>
          </a:prstGeom>
          <a:noFill/>
        </p:spPr>
        <p:txBody>
          <a:bodyPr wrap="square" rtlCol="0">
            <a:spAutoFit/>
          </a:bodyPr>
          <a:lstStyle/>
          <a:p>
            <a:pPr marL="12700" marR="5080">
              <a:lnSpc>
                <a:spcPct val="101000"/>
              </a:lnSpc>
              <a:spcBef>
                <a:spcPts val="770"/>
              </a:spcBef>
            </a:pPr>
            <a:r>
              <a:rPr lang="ru-RU" sz="2000" spc="-45" dirty="0" err="1" smtClean="0">
                <a:solidFill>
                  <a:srgbClr val="1D1D1B"/>
                </a:solidFill>
                <a:cs typeface="Calibri"/>
              </a:rPr>
              <a:t>Хезмәт түбәндәге модульләр </a:t>
            </a:r>
            <a:r>
              <a:rPr lang="ru-RU" sz="2000" spc="-45" dirty="0" err="1" smtClean="0">
                <a:solidFill>
                  <a:srgbClr val="1D1D1B"/>
                </a:solidFill>
                <a:cs typeface="Calibri"/>
              </a:rPr>
              <a:t>буенча</a:t>
            </a:r>
            <a:r>
              <a:rPr lang="ru-RU" sz="2000" spc="-45" dirty="0" smtClean="0">
                <a:solidFill>
                  <a:srgbClr val="1D1D1B"/>
                </a:solidFill>
                <a:cs typeface="Calibri"/>
              </a:rPr>
              <a:t> </a:t>
            </a:r>
            <a:r>
              <a:rPr lang="ru-RU" sz="2000" spc="-45" dirty="0" err="1" smtClean="0">
                <a:solidFill>
                  <a:srgbClr val="1D1D1B"/>
                </a:solidFill>
                <a:cs typeface="Calibri"/>
              </a:rPr>
              <a:t>онлайн</a:t>
            </a:r>
            <a:r>
              <a:rPr lang="ru-RU" sz="2000" spc="-45" dirty="0" smtClean="0">
                <a:solidFill>
                  <a:srgbClr val="1D1D1B"/>
                </a:solidFill>
                <a:cs typeface="Calibri"/>
              </a:rPr>
              <a:t> </a:t>
            </a:r>
            <a:r>
              <a:rPr lang="ru-RU" sz="2000" spc="-45" dirty="0" err="1" smtClean="0">
                <a:solidFill>
                  <a:srgbClr val="1D1D1B"/>
                </a:solidFill>
                <a:cs typeface="Calibri"/>
              </a:rPr>
              <a:t>мастер-классларны</a:t>
            </a:r>
            <a:r>
              <a:rPr lang="ru-RU" sz="2000" spc="-45" dirty="0" smtClean="0">
                <a:solidFill>
                  <a:srgbClr val="1D1D1B"/>
                </a:solidFill>
                <a:cs typeface="Calibri"/>
              </a:rPr>
              <a:t> </a:t>
            </a:r>
            <a:r>
              <a:rPr lang="ru-RU" sz="2000" spc="-45" dirty="0" err="1" smtClean="0">
                <a:solidFill>
                  <a:srgbClr val="1D1D1B"/>
                </a:solidFill>
                <a:cs typeface="Calibri"/>
              </a:rPr>
              <a:t>үз эченә </a:t>
            </a:r>
            <a:r>
              <a:rPr lang="ru-RU" sz="2000" spc="-45" dirty="0" smtClean="0">
                <a:solidFill>
                  <a:srgbClr val="1D1D1B"/>
                </a:solidFill>
                <a:cs typeface="Calibri"/>
              </a:rPr>
              <a:t>ала:</a:t>
            </a:r>
          </a:p>
          <a:p>
            <a:pPr marL="12700" marR="5080">
              <a:lnSpc>
                <a:spcPct val="101000"/>
              </a:lnSpc>
              <a:spcBef>
                <a:spcPts val="770"/>
              </a:spcBef>
            </a:pPr>
            <a:r>
              <a:rPr lang="ru-RU" sz="2000" spc="-45" dirty="0" smtClean="0">
                <a:solidFill>
                  <a:srgbClr val="1D1D1B"/>
                </a:solidFill>
                <a:cs typeface="Calibri"/>
              </a:rPr>
              <a:t>1 </a:t>
            </a:r>
            <a:r>
              <a:rPr lang="ru-RU" sz="2000" spc="-45" dirty="0" err="1" smtClean="0">
                <a:solidFill>
                  <a:srgbClr val="1D1D1B"/>
                </a:solidFill>
                <a:cs typeface="Calibri"/>
              </a:rPr>
              <a:t>нче</a:t>
            </a:r>
            <a:r>
              <a:rPr lang="ru-RU" sz="2000" spc="-45" dirty="0" smtClean="0">
                <a:solidFill>
                  <a:srgbClr val="1D1D1B"/>
                </a:solidFill>
                <a:cs typeface="Calibri"/>
              </a:rPr>
              <a:t> модуль. </a:t>
            </a:r>
            <a:r>
              <a:rPr lang="ru-RU" sz="2000" spc="-45" dirty="0" err="1" smtClean="0">
                <a:solidFill>
                  <a:srgbClr val="1D1D1B"/>
                </a:solidFill>
                <a:cs typeface="Calibri"/>
              </a:rPr>
              <a:t>Компанияне</a:t>
            </a:r>
            <a:r>
              <a:rPr lang="ru-RU" sz="2000" spc="-45" dirty="0" smtClean="0">
                <a:solidFill>
                  <a:srgbClr val="1D1D1B"/>
                </a:solidFill>
                <a:cs typeface="Calibri"/>
              </a:rPr>
              <a:t> </a:t>
            </a:r>
            <a:r>
              <a:rPr lang="ru-RU" sz="2000" spc="-45" dirty="0" err="1" smtClean="0">
                <a:solidFill>
                  <a:srgbClr val="1D1D1B"/>
                </a:solidFill>
                <a:cs typeface="Calibri"/>
              </a:rPr>
              <a:t>әзерләү</a:t>
            </a:r>
            <a:endParaRPr lang="ru-RU" sz="2000" spc="-45" dirty="0" smtClean="0">
              <a:solidFill>
                <a:srgbClr val="1D1D1B"/>
              </a:solidFill>
              <a:cs typeface="Calibri"/>
            </a:endParaRPr>
          </a:p>
          <a:p>
            <a:pPr marL="12700" marR="5080">
              <a:lnSpc>
                <a:spcPct val="101000"/>
              </a:lnSpc>
              <a:spcBef>
                <a:spcPts val="770"/>
              </a:spcBef>
            </a:pPr>
            <a:r>
              <a:rPr lang="ru-RU" sz="2000" spc="-45" dirty="0" smtClean="0">
                <a:solidFill>
                  <a:srgbClr val="1D1D1B"/>
                </a:solidFill>
                <a:cs typeface="Calibri"/>
              </a:rPr>
              <a:t>2 </a:t>
            </a:r>
            <a:r>
              <a:rPr lang="ru-RU" sz="2000" spc="-45" dirty="0" err="1" smtClean="0">
                <a:solidFill>
                  <a:srgbClr val="1D1D1B"/>
                </a:solidFill>
                <a:cs typeface="Calibri"/>
              </a:rPr>
              <a:t>нче</a:t>
            </a:r>
            <a:r>
              <a:rPr lang="ru-RU" sz="2000" spc="-45" dirty="0" smtClean="0">
                <a:solidFill>
                  <a:srgbClr val="1D1D1B"/>
                </a:solidFill>
                <a:cs typeface="Calibri"/>
              </a:rPr>
              <a:t> модуль</a:t>
            </a:r>
            <a:r>
              <a:rPr lang="ru-RU" sz="2000" spc="-45" dirty="0" smtClean="0">
                <a:solidFill>
                  <a:srgbClr val="1D1D1B"/>
                </a:solidFill>
                <a:latin typeface="Calibri"/>
                <a:cs typeface="Calibri"/>
              </a:rPr>
              <a:t>. </a:t>
            </a:r>
            <a:r>
              <a:rPr lang="ru-RU" sz="2000" spc="-45" dirty="0" err="1" smtClean="0">
                <a:solidFill>
                  <a:srgbClr val="1D1D1B"/>
                </a:solidFill>
                <a:latin typeface="Calibri"/>
                <a:cs typeface="Calibri"/>
              </a:rPr>
              <a:t>Социаль</a:t>
            </a:r>
            <a:r>
              <a:rPr lang="ru-RU" sz="2000" spc="-45" dirty="0" smtClean="0">
                <a:solidFill>
                  <a:srgbClr val="1D1D1B"/>
                </a:solidFill>
                <a:latin typeface="Calibri"/>
                <a:cs typeface="Calibri"/>
              </a:rPr>
              <a:t> </a:t>
            </a:r>
            <a:r>
              <a:rPr lang="ru-RU" sz="2000" spc="-45" dirty="0" err="1" smtClean="0">
                <a:solidFill>
                  <a:srgbClr val="1D1D1B"/>
                </a:solidFill>
                <a:latin typeface="Calibri"/>
                <a:cs typeface="Calibri"/>
              </a:rPr>
              <a:t>челтәрләр өчен  </a:t>
            </a:r>
            <a:r>
              <a:rPr lang="ru-RU" sz="2000" spc="-45" dirty="0" smtClean="0">
                <a:solidFill>
                  <a:srgbClr val="1D1D1B"/>
                </a:solidFill>
                <a:latin typeface="Calibri"/>
                <a:cs typeface="Calibri"/>
              </a:rPr>
              <a:t>материал </a:t>
            </a:r>
            <a:r>
              <a:rPr lang="ru-RU" sz="2000" spc="-45" dirty="0" err="1" smtClean="0">
                <a:solidFill>
                  <a:srgbClr val="1D1D1B"/>
                </a:solidFill>
                <a:latin typeface="Calibri"/>
                <a:cs typeface="Calibri"/>
              </a:rPr>
              <a:t>эчтәлеге өстендә эш</a:t>
            </a:r>
            <a:endParaRPr lang="ru-RU" sz="2000" spc="-45" dirty="0">
              <a:solidFill>
                <a:srgbClr val="1D1D1B"/>
              </a:solidFill>
              <a:latin typeface="Calibri"/>
              <a:cs typeface="Calibri"/>
            </a:endParaRPr>
          </a:p>
          <a:p>
            <a:pPr marL="12700" marR="5080">
              <a:lnSpc>
                <a:spcPct val="101000"/>
              </a:lnSpc>
              <a:spcBef>
                <a:spcPts val="770"/>
              </a:spcBef>
            </a:pPr>
            <a:r>
              <a:rPr lang="ru-RU" sz="2000" spc="-45" dirty="0" smtClean="0">
                <a:solidFill>
                  <a:srgbClr val="1D1D1B"/>
                </a:solidFill>
                <a:latin typeface="Calibri"/>
                <a:cs typeface="Calibri"/>
              </a:rPr>
              <a:t>3 </a:t>
            </a:r>
            <a:r>
              <a:rPr lang="ru-RU" sz="2000" spc="-45" dirty="0" err="1" smtClean="0">
                <a:solidFill>
                  <a:srgbClr val="1D1D1B"/>
                </a:solidFill>
                <a:latin typeface="Calibri"/>
                <a:cs typeface="Calibri"/>
              </a:rPr>
              <a:t>нче</a:t>
            </a:r>
            <a:r>
              <a:rPr lang="ru-RU" sz="2000" spc="-45" dirty="0" smtClean="0">
                <a:solidFill>
                  <a:srgbClr val="1D1D1B"/>
                </a:solidFill>
                <a:latin typeface="Calibri"/>
                <a:cs typeface="Calibri"/>
              </a:rPr>
              <a:t> модуль. «</a:t>
            </a:r>
            <a:r>
              <a:rPr lang="ru-RU" sz="2000" spc="-45" dirty="0" err="1" smtClean="0">
                <a:solidFill>
                  <a:srgbClr val="1D1D1B"/>
                </a:solidFill>
                <a:latin typeface="Calibri"/>
                <a:cs typeface="Calibri"/>
              </a:rPr>
              <a:t>ВКонтакте</a:t>
            </a:r>
            <a:r>
              <a:rPr lang="ru-RU" sz="2000" spc="-45" dirty="0" smtClean="0">
                <a:solidFill>
                  <a:srgbClr val="1D1D1B"/>
                </a:solidFill>
                <a:latin typeface="Calibri"/>
                <a:cs typeface="Calibri"/>
              </a:rPr>
              <a:t>»</a:t>
            </a:r>
            <a:r>
              <a:rPr lang="ru-RU" sz="2000" spc="-45" dirty="0" err="1" smtClean="0">
                <a:solidFill>
                  <a:srgbClr val="1D1D1B"/>
                </a:solidFill>
                <a:latin typeface="Calibri"/>
                <a:cs typeface="Calibri"/>
              </a:rPr>
              <a:t>ны</a:t>
            </a:r>
            <a:r>
              <a:rPr lang="ru-RU" sz="2000" spc="-45" dirty="0" smtClean="0">
                <a:solidFill>
                  <a:srgbClr val="1D1D1B"/>
                </a:solidFill>
                <a:latin typeface="Calibri"/>
                <a:cs typeface="Calibri"/>
              </a:rPr>
              <a:t> </a:t>
            </a:r>
            <a:r>
              <a:rPr lang="ru-RU" sz="2000" spc="-45" dirty="0" err="1" smtClean="0">
                <a:solidFill>
                  <a:srgbClr val="1D1D1B"/>
                </a:solidFill>
                <a:latin typeface="Calibri"/>
                <a:cs typeface="Calibri"/>
              </a:rPr>
              <a:t>таныту</a:t>
            </a:r>
            <a:endParaRPr lang="ru-RU" sz="2000" spc="-45" dirty="0">
              <a:solidFill>
                <a:srgbClr val="1D1D1B"/>
              </a:solidFill>
              <a:latin typeface="Calibri"/>
              <a:cs typeface="Calibri"/>
            </a:endParaRPr>
          </a:p>
          <a:p>
            <a:pPr marL="12700" marR="5080">
              <a:lnSpc>
                <a:spcPct val="101000"/>
              </a:lnSpc>
              <a:spcBef>
                <a:spcPts val="770"/>
              </a:spcBef>
            </a:pPr>
            <a:r>
              <a:rPr lang="ru-RU" sz="2000" spc="-45" dirty="0">
                <a:solidFill>
                  <a:srgbClr val="1D1D1B"/>
                </a:solidFill>
                <a:latin typeface="Calibri"/>
                <a:cs typeface="Calibri"/>
              </a:rPr>
              <a:t>Модуль 4. </a:t>
            </a:r>
            <a:r>
              <a:rPr lang="ru-RU" sz="2000" spc="-45" dirty="0" smtClean="0">
                <a:solidFill>
                  <a:srgbClr val="1D1D1B"/>
                </a:solidFill>
                <a:cs typeface="Calibri"/>
              </a:rPr>
              <a:t>«</a:t>
            </a:r>
            <a:r>
              <a:rPr lang="ru-RU" sz="2000" spc="-45" dirty="0" err="1" smtClean="0">
                <a:solidFill>
                  <a:srgbClr val="1D1D1B"/>
                </a:solidFill>
                <a:cs typeface="Calibri"/>
              </a:rPr>
              <a:t>ВКонтакте</a:t>
            </a:r>
            <a:r>
              <a:rPr lang="ru-RU" sz="2000" spc="-45" dirty="0" smtClean="0">
                <a:solidFill>
                  <a:srgbClr val="1D1D1B"/>
                </a:solidFill>
                <a:cs typeface="Calibri"/>
              </a:rPr>
              <a:t>»</a:t>
            </a:r>
            <a:r>
              <a:rPr lang="ru-RU" sz="2000" spc="-45" dirty="0" err="1" smtClean="0">
                <a:solidFill>
                  <a:srgbClr val="1D1D1B"/>
                </a:solidFill>
                <a:cs typeface="Calibri"/>
              </a:rPr>
              <a:t>ны</a:t>
            </a:r>
            <a:r>
              <a:rPr lang="ru-RU" sz="2000" spc="-45" dirty="0" smtClean="0">
                <a:solidFill>
                  <a:srgbClr val="1D1D1B"/>
                </a:solidFill>
                <a:cs typeface="Calibri"/>
              </a:rPr>
              <a:t> </a:t>
            </a:r>
            <a:r>
              <a:rPr lang="ru-RU" sz="2000" spc="-45" dirty="0" err="1" smtClean="0">
                <a:solidFill>
                  <a:srgbClr val="1D1D1B"/>
                </a:solidFill>
                <a:cs typeface="Calibri"/>
              </a:rPr>
              <a:t>м</a:t>
            </a:r>
            <a:r>
              <a:rPr lang="ru-RU" sz="2000" spc="-45" dirty="0" err="1" smtClean="0">
                <a:solidFill>
                  <a:srgbClr val="1D1D1B"/>
                </a:solidFill>
                <a:latin typeface="Calibri"/>
                <a:cs typeface="Calibri"/>
              </a:rPr>
              <a:t>аксатчан</a:t>
            </a:r>
            <a:r>
              <a:rPr lang="ru-RU" sz="2000" spc="-45" dirty="0" smtClean="0">
                <a:solidFill>
                  <a:srgbClr val="1D1D1B"/>
                </a:solidFill>
                <a:latin typeface="Calibri"/>
                <a:cs typeface="Calibri"/>
              </a:rPr>
              <a:t> </a:t>
            </a:r>
            <a:r>
              <a:rPr lang="ru-RU" sz="2000" spc="-45" dirty="0" err="1" smtClean="0">
                <a:solidFill>
                  <a:srgbClr val="1D1D1B"/>
                </a:solidFill>
                <a:latin typeface="Calibri"/>
                <a:cs typeface="Calibri"/>
              </a:rPr>
              <a:t>рекламалау</a:t>
            </a:r>
            <a:endParaRPr lang="ru-RU" sz="2000" spc="-45" dirty="0">
              <a:solidFill>
                <a:srgbClr val="1D1D1B"/>
              </a:solidFill>
              <a:latin typeface="Calibri"/>
              <a:cs typeface="Calibri"/>
            </a:endParaRPr>
          </a:p>
          <a:p>
            <a:pPr marL="12700" marR="5080">
              <a:lnSpc>
                <a:spcPct val="101000"/>
              </a:lnSpc>
              <a:spcBef>
                <a:spcPts val="770"/>
              </a:spcBef>
            </a:pPr>
            <a:r>
              <a:rPr lang="ru-RU" sz="2000" spc="-45" dirty="0" smtClean="0">
                <a:solidFill>
                  <a:srgbClr val="1D1D1B"/>
                </a:solidFill>
                <a:latin typeface="Calibri"/>
                <a:cs typeface="Calibri"/>
              </a:rPr>
              <a:t>5 </a:t>
            </a:r>
            <a:r>
              <a:rPr lang="ru-RU" sz="2000" spc="-45" dirty="0" err="1" smtClean="0">
                <a:solidFill>
                  <a:srgbClr val="1D1D1B"/>
                </a:solidFill>
                <a:latin typeface="Calibri"/>
                <a:cs typeface="Calibri"/>
              </a:rPr>
              <a:t>нче</a:t>
            </a:r>
            <a:r>
              <a:rPr lang="ru-RU" sz="2000" spc="-45" dirty="0" smtClean="0">
                <a:solidFill>
                  <a:srgbClr val="1D1D1B"/>
                </a:solidFill>
                <a:latin typeface="Calibri"/>
                <a:cs typeface="Calibri"/>
              </a:rPr>
              <a:t> м</a:t>
            </a:r>
            <a:r>
              <a:rPr lang="ru-RU" sz="2000" spc="-45" dirty="0" smtClean="0">
                <a:solidFill>
                  <a:srgbClr val="1D1D1B"/>
                </a:solidFill>
                <a:cs typeface="Calibri"/>
              </a:rPr>
              <a:t>одуль . </a:t>
            </a:r>
            <a:r>
              <a:rPr lang="ru-RU" sz="2000" spc="-45" dirty="0" err="1" smtClean="0">
                <a:solidFill>
                  <a:srgbClr val="1D1D1B"/>
                </a:solidFill>
                <a:cs typeface="Calibri"/>
              </a:rPr>
              <a:t>Күзгә ташлана</a:t>
            </a:r>
            <a:r>
              <a:rPr lang="ru-RU" sz="2000" spc="-45" dirty="0" smtClean="0">
                <a:solidFill>
                  <a:srgbClr val="1D1D1B"/>
                </a:solidFill>
                <a:cs typeface="Calibri"/>
              </a:rPr>
              <a:t> </a:t>
            </a:r>
            <a:r>
              <a:rPr lang="ru-RU" sz="2000" spc="-45" dirty="0" err="1" smtClean="0">
                <a:solidFill>
                  <a:srgbClr val="1D1D1B"/>
                </a:solidFill>
                <a:cs typeface="Calibri"/>
              </a:rPr>
              <a:t>торган</a:t>
            </a:r>
            <a:r>
              <a:rPr lang="ru-RU" sz="2000" spc="-45" dirty="0" smtClean="0">
                <a:solidFill>
                  <a:srgbClr val="1D1D1B"/>
                </a:solidFill>
                <a:cs typeface="Calibri"/>
              </a:rPr>
              <a:t> </a:t>
            </a:r>
            <a:r>
              <a:rPr lang="ru-RU" sz="2000" spc="-45" dirty="0" err="1" smtClean="0">
                <a:solidFill>
                  <a:srgbClr val="1D1D1B"/>
                </a:solidFill>
                <a:cs typeface="Calibri"/>
              </a:rPr>
              <a:t>креативлар</a:t>
            </a:r>
            <a:r>
              <a:rPr lang="ru-RU" sz="2000" spc="-45" dirty="0" smtClean="0">
                <a:solidFill>
                  <a:srgbClr val="1D1D1B"/>
                </a:solidFill>
                <a:cs typeface="Calibri"/>
              </a:rPr>
              <a:t> </a:t>
            </a:r>
            <a:r>
              <a:rPr lang="ru-RU" sz="2000" spc="-45" dirty="0" err="1" smtClean="0">
                <a:solidFill>
                  <a:srgbClr val="1D1D1B"/>
                </a:solidFill>
                <a:cs typeface="Calibri"/>
              </a:rPr>
              <a:t>булдыру</a:t>
            </a:r>
            <a:r>
              <a:rPr lang="ru-RU" sz="2000" spc="-45" dirty="0" smtClean="0">
                <a:solidFill>
                  <a:srgbClr val="1D1D1B"/>
                </a:solidFill>
                <a:cs typeface="Calibri"/>
              </a:rPr>
              <a:t> </a:t>
            </a:r>
            <a:r>
              <a:rPr lang="ru-RU" sz="2000" spc="-45" dirty="0" err="1" smtClean="0">
                <a:solidFill>
                  <a:srgbClr val="1D1D1B"/>
                </a:solidFill>
                <a:cs typeface="Calibri"/>
              </a:rPr>
              <a:t>принциплары</a:t>
            </a:r>
            <a:r>
              <a:rPr lang="ru-RU" sz="2000" spc="-45" dirty="0" smtClean="0">
                <a:solidFill>
                  <a:srgbClr val="1D1D1B"/>
                </a:solidFill>
                <a:cs typeface="Calibri"/>
              </a:rPr>
              <a:t> </a:t>
            </a:r>
            <a:r>
              <a:rPr lang="ru-RU" sz="2000" spc="-45" dirty="0" err="1" smtClean="0">
                <a:solidFill>
                  <a:srgbClr val="1D1D1B"/>
                </a:solidFill>
                <a:cs typeface="Calibri"/>
              </a:rPr>
              <a:t>һәм алгоритмнары</a:t>
            </a:r>
            <a:endParaRPr lang="ru-RU" sz="2000" spc="-45" dirty="0">
              <a:solidFill>
                <a:srgbClr val="1D1D1B"/>
              </a:solidFill>
              <a:latin typeface="Calibri"/>
              <a:cs typeface="Calibri"/>
            </a:endParaRPr>
          </a:p>
          <a:p>
            <a:pPr marL="12700" marR="5080">
              <a:lnSpc>
                <a:spcPct val="101000"/>
              </a:lnSpc>
              <a:spcBef>
                <a:spcPts val="770"/>
              </a:spcBef>
            </a:pPr>
            <a:r>
              <a:rPr lang="ru-RU" sz="2000" spc="-45" dirty="0" smtClean="0">
                <a:solidFill>
                  <a:srgbClr val="1D1D1B"/>
                </a:solidFill>
                <a:latin typeface="Calibri"/>
                <a:cs typeface="Calibri"/>
              </a:rPr>
              <a:t>6 </a:t>
            </a:r>
            <a:r>
              <a:rPr lang="ru-RU" sz="2000" spc="-45" dirty="0" err="1" smtClean="0">
                <a:solidFill>
                  <a:srgbClr val="1D1D1B"/>
                </a:solidFill>
                <a:latin typeface="Calibri"/>
                <a:cs typeface="Calibri"/>
              </a:rPr>
              <a:t>нчы</a:t>
            </a:r>
            <a:r>
              <a:rPr lang="ru-RU" sz="2000" spc="-45" dirty="0" smtClean="0">
                <a:solidFill>
                  <a:srgbClr val="1D1D1B"/>
                </a:solidFill>
                <a:latin typeface="Calibri"/>
                <a:cs typeface="Calibri"/>
              </a:rPr>
              <a:t> модуль.  «</a:t>
            </a:r>
            <a:r>
              <a:rPr lang="ru-RU" sz="2000" spc="-45" dirty="0" err="1" smtClean="0">
                <a:solidFill>
                  <a:srgbClr val="1D1D1B"/>
                </a:solidFill>
                <a:latin typeface="Calibri"/>
                <a:cs typeface="Calibri"/>
              </a:rPr>
              <a:t>Телеграм</a:t>
            </a:r>
            <a:r>
              <a:rPr lang="ru-RU" sz="2000" spc="-45" dirty="0" smtClean="0">
                <a:solidFill>
                  <a:srgbClr val="1D1D1B"/>
                </a:solidFill>
                <a:latin typeface="Calibri"/>
                <a:cs typeface="Calibri"/>
              </a:rPr>
              <a:t>»да </a:t>
            </a:r>
            <a:r>
              <a:rPr lang="ru-RU" sz="2000" spc="-45" dirty="0" err="1" smtClean="0">
                <a:solidFill>
                  <a:srgbClr val="1D1D1B"/>
                </a:solidFill>
                <a:latin typeface="Calibri"/>
                <a:cs typeface="Calibri"/>
              </a:rPr>
              <a:t>таныту</a:t>
            </a:r>
            <a:endParaRPr lang="ru-RU" sz="2000" spc="-45" dirty="0">
              <a:solidFill>
                <a:srgbClr val="1D1D1B"/>
              </a:solidFill>
              <a:latin typeface="Calibri"/>
              <a:cs typeface="Calibri"/>
            </a:endParaRPr>
          </a:p>
          <a:p>
            <a:pPr marL="12700" marR="5080">
              <a:lnSpc>
                <a:spcPct val="101000"/>
              </a:lnSpc>
              <a:spcBef>
                <a:spcPts val="770"/>
              </a:spcBef>
            </a:pPr>
            <a:r>
              <a:rPr lang="ru-RU" sz="2000" spc="-45" dirty="0" smtClean="0">
                <a:solidFill>
                  <a:srgbClr val="1D1D1B"/>
                </a:solidFill>
                <a:latin typeface="Calibri"/>
                <a:cs typeface="Calibri"/>
              </a:rPr>
              <a:t>7 </a:t>
            </a:r>
            <a:r>
              <a:rPr lang="ru-RU" sz="2000" spc="-45" dirty="0" err="1" smtClean="0">
                <a:solidFill>
                  <a:srgbClr val="1D1D1B"/>
                </a:solidFill>
                <a:latin typeface="Calibri"/>
                <a:cs typeface="Calibri"/>
              </a:rPr>
              <a:t>нче</a:t>
            </a:r>
            <a:r>
              <a:rPr lang="ru-RU" sz="2000" spc="-45" dirty="0" smtClean="0">
                <a:solidFill>
                  <a:srgbClr val="1D1D1B"/>
                </a:solidFill>
                <a:latin typeface="Calibri"/>
                <a:cs typeface="Calibri"/>
              </a:rPr>
              <a:t> модуль . Башка </a:t>
            </a:r>
            <a:r>
              <a:rPr lang="ru-RU" sz="2000" spc="-45" dirty="0" err="1" smtClean="0">
                <a:solidFill>
                  <a:srgbClr val="1D1D1B"/>
                </a:solidFill>
                <a:latin typeface="Calibri"/>
                <a:cs typeface="Calibri"/>
              </a:rPr>
              <a:t>социаль</a:t>
            </a:r>
            <a:r>
              <a:rPr lang="ru-RU" sz="2000" spc="-45" dirty="0" smtClean="0">
                <a:solidFill>
                  <a:srgbClr val="1D1D1B"/>
                </a:solidFill>
                <a:latin typeface="Calibri"/>
                <a:cs typeface="Calibri"/>
              </a:rPr>
              <a:t> </a:t>
            </a:r>
            <a:r>
              <a:rPr lang="ru-RU" sz="2000" spc="-45" dirty="0" err="1" smtClean="0">
                <a:solidFill>
                  <a:srgbClr val="1D1D1B"/>
                </a:solidFill>
                <a:latin typeface="Calibri"/>
                <a:cs typeface="Calibri"/>
              </a:rPr>
              <a:t>челтәрләрдә таныту</a:t>
            </a:r>
            <a:endParaRPr lang="ru-RU" sz="2000" spc="-45" dirty="0" smtClean="0">
              <a:solidFill>
                <a:srgbClr val="1D1D1B"/>
              </a:solidFill>
              <a:latin typeface="Calibri"/>
              <a:cs typeface="Calibri"/>
            </a:endParaRPr>
          </a:p>
          <a:p>
            <a:pPr marL="12700" marR="5080">
              <a:lnSpc>
                <a:spcPct val="101000"/>
              </a:lnSpc>
              <a:spcBef>
                <a:spcPts val="770"/>
              </a:spcBef>
            </a:pPr>
            <a:r>
              <a:rPr lang="ru-RU" sz="2000" spc="-45" dirty="0" smtClean="0">
                <a:solidFill>
                  <a:srgbClr val="1D1D1B"/>
                </a:solidFill>
                <a:latin typeface="Calibri"/>
                <a:cs typeface="Calibri"/>
              </a:rPr>
              <a:t>8 </a:t>
            </a:r>
            <a:r>
              <a:rPr lang="ru-RU" sz="2000" spc="-45" dirty="0" err="1" smtClean="0">
                <a:solidFill>
                  <a:srgbClr val="1D1D1B"/>
                </a:solidFill>
                <a:latin typeface="Calibri"/>
                <a:cs typeface="Calibri"/>
              </a:rPr>
              <a:t>нче</a:t>
            </a:r>
            <a:r>
              <a:rPr lang="ru-RU" sz="2000" spc="-45" dirty="0" smtClean="0">
                <a:solidFill>
                  <a:srgbClr val="1D1D1B"/>
                </a:solidFill>
                <a:latin typeface="Calibri"/>
                <a:cs typeface="Calibri"/>
              </a:rPr>
              <a:t> модуль. </a:t>
            </a:r>
            <a:r>
              <a:rPr lang="ru-RU" sz="2000" spc="-45" dirty="0" err="1" smtClean="0">
                <a:solidFill>
                  <a:srgbClr val="1D1D1B"/>
                </a:solidFill>
                <a:latin typeface="Calibri"/>
                <a:cs typeface="Calibri"/>
              </a:rPr>
              <a:t>MyTarget</a:t>
            </a:r>
            <a:r>
              <a:rPr lang="ru-RU" sz="2000" spc="-45" dirty="0" smtClean="0">
                <a:solidFill>
                  <a:srgbClr val="1D1D1B"/>
                </a:solidFill>
                <a:cs typeface="Calibri"/>
              </a:rPr>
              <a:t> реклама </a:t>
            </a:r>
            <a:r>
              <a:rPr lang="ru-RU" sz="2000" spc="-45" dirty="0" err="1" smtClean="0">
                <a:solidFill>
                  <a:srgbClr val="1D1D1B"/>
                </a:solidFill>
                <a:cs typeface="Calibri"/>
              </a:rPr>
              <a:t>системасы</a:t>
            </a:r>
            <a:endParaRPr lang="ru-RU" sz="2000" spc="-45" dirty="0">
              <a:solidFill>
                <a:srgbClr val="1D1D1B"/>
              </a:solidFill>
              <a:latin typeface="Calibri"/>
              <a:cs typeface="Calibri"/>
            </a:endParaRPr>
          </a:p>
          <a:p>
            <a:pPr marL="12700" marR="5080">
              <a:lnSpc>
                <a:spcPct val="101000"/>
              </a:lnSpc>
              <a:spcBef>
                <a:spcPts val="770"/>
              </a:spcBef>
            </a:pPr>
            <a:r>
              <a:rPr lang="ru-RU" sz="2000" spc="-45" dirty="0" smtClean="0">
                <a:solidFill>
                  <a:srgbClr val="1D1D1B"/>
                </a:solidFill>
                <a:latin typeface="Calibri"/>
                <a:cs typeface="Calibri"/>
              </a:rPr>
              <a:t>9 </a:t>
            </a:r>
            <a:r>
              <a:rPr lang="ru-RU" sz="2000" spc="-45" dirty="0" err="1" smtClean="0">
                <a:solidFill>
                  <a:srgbClr val="1D1D1B"/>
                </a:solidFill>
                <a:latin typeface="Calibri"/>
                <a:cs typeface="Calibri"/>
              </a:rPr>
              <a:t>нчы</a:t>
            </a:r>
            <a:r>
              <a:rPr lang="ru-RU" sz="2000" spc="-45" dirty="0" smtClean="0">
                <a:solidFill>
                  <a:srgbClr val="1D1D1B"/>
                </a:solidFill>
                <a:latin typeface="Calibri"/>
                <a:cs typeface="Calibri"/>
              </a:rPr>
              <a:t> модуль. </a:t>
            </a:r>
            <a:r>
              <a:rPr lang="ru-RU" sz="2000" spc="-45" dirty="0" err="1" smtClean="0">
                <a:solidFill>
                  <a:srgbClr val="1D1D1B"/>
                </a:solidFill>
                <a:latin typeface="Calibri"/>
                <a:cs typeface="Calibri"/>
              </a:rPr>
              <a:t>Кампанияне</a:t>
            </a:r>
            <a:r>
              <a:rPr lang="ru-RU" sz="2000" spc="-45" dirty="0" smtClean="0">
                <a:solidFill>
                  <a:srgbClr val="1D1D1B"/>
                </a:solidFill>
                <a:latin typeface="Calibri"/>
                <a:cs typeface="Calibri"/>
              </a:rPr>
              <a:t> </a:t>
            </a:r>
            <a:r>
              <a:rPr lang="ru-RU" sz="2000" spc="-45" dirty="0" err="1" smtClean="0">
                <a:solidFill>
                  <a:srgbClr val="1D1D1B"/>
                </a:solidFill>
                <a:latin typeface="Calibri"/>
                <a:cs typeface="Calibri"/>
              </a:rPr>
              <a:t>анализлау</a:t>
            </a:r>
            <a:r>
              <a:rPr lang="ru-RU" sz="2000" spc="-45" dirty="0" smtClean="0">
                <a:solidFill>
                  <a:srgbClr val="1D1D1B"/>
                </a:solidFill>
                <a:latin typeface="Calibri"/>
                <a:cs typeface="Calibri"/>
              </a:rPr>
              <a:t> </a:t>
            </a:r>
            <a:r>
              <a:rPr lang="ru-RU" sz="2000" spc="-45" dirty="0" err="1" smtClean="0">
                <a:solidFill>
                  <a:srgbClr val="1D1D1B"/>
                </a:solidFill>
                <a:latin typeface="Calibri"/>
                <a:cs typeface="Calibri"/>
              </a:rPr>
              <a:t>һәм гамәлгә ашыру</a:t>
            </a:r>
            <a:endParaRPr lang="ru-RU" sz="2000" spc="-45" dirty="0">
              <a:solidFill>
                <a:srgbClr val="1D1D1B"/>
              </a:solidFill>
              <a:latin typeface="Calibri"/>
              <a:cs typeface="Calibri"/>
            </a:endParaRPr>
          </a:p>
          <a:p>
            <a:endParaRPr lang="ru-RU" dirty="0"/>
          </a:p>
        </p:txBody>
      </p:sp>
      <p:sp>
        <p:nvSpPr>
          <p:cNvPr id="19" name="object 4"/>
          <p:cNvSpPr txBox="1">
            <a:spLocks noGrp="1"/>
          </p:cNvSpPr>
          <p:nvPr>
            <p:ph type="title"/>
          </p:nvPr>
        </p:nvSpPr>
        <p:spPr>
          <a:xfrm>
            <a:off x="765110" y="1088993"/>
            <a:ext cx="18838924" cy="773930"/>
          </a:xfrm>
          <a:prstGeom prst="rect">
            <a:avLst/>
          </a:prstGeom>
        </p:spPr>
        <p:txBody>
          <a:bodyPr vert="horz" wrap="square" lIns="0" tIns="12065" rIns="0" bIns="0" rtlCol="0">
            <a:spAutoFit/>
          </a:bodyPr>
          <a:lstStyle/>
          <a:p>
            <a:pPr marL="12700">
              <a:lnSpc>
                <a:spcPct val="100000"/>
              </a:lnSpc>
              <a:spcBef>
                <a:spcPts val="95"/>
              </a:spcBef>
            </a:pPr>
            <a:r>
              <a:rPr lang="tt-RU" dirty="0" smtClean="0"/>
              <a:t>КУЭ</a:t>
            </a:r>
            <a:r>
              <a:rPr lang="ru-RU" dirty="0" smtClean="0"/>
              <a:t> СУБЪЕКТЛАРЫ ҺӘМ ҮЗМӘШГУЛЬЛӘР ӨЧЕН ЯРДӘМ ЧАРАЛАРЫ</a:t>
            </a:r>
            <a:endParaRPr spc="-50" dirty="0"/>
          </a:p>
        </p:txBody>
      </p:sp>
    </p:spTree>
    <p:extLst>
      <p:ext uri="{BB962C8B-B14F-4D97-AF65-F5344CB8AC3E}">
        <p14:creationId xmlns:p14="http://schemas.microsoft.com/office/powerpoint/2010/main" xmlns="" val="580564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72C1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2189</TotalTime>
  <Words>2603</Words>
  <Application>Microsoft Office PowerPoint</Application>
  <PresentationFormat>Произвольный</PresentationFormat>
  <Paragraphs>319</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Office Theme</vt:lpstr>
      <vt:lpstr>Слайд 1</vt:lpstr>
      <vt:lpstr>КУЭ СУБЪЕКТЛАРЫ ҺӘМ ҮЗМӘШГУЛЬЛӘР ӨЧЕН ЯРДӘМ ЧАРАЛАРЫ</vt:lpstr>
      <vt:lpstr>КУЭ СУБЪЕКТЛАРЫ ҺӘМ ҮЗМӘШГУЛЬЛӘР ӨЧЕН ЯРДӘМ ЧАРАЛАРЫ</vt:lpstr>
      <vt:lpstr>Слайд 4</vt:lpstr>
      <vt:lpstr>КУЭ СУБЪЕКТЛАРЫ ҺӘМ ҮЗМӘШГУЛЬЛӘР ӨЧЕН ЯРДӘМ ЧАРАЛАРЫ</vt:lpstr>
      <vt:lpstr>КУЭ СУБЪЕКТЛАРЫ ҺӘМ ҮЗМӘШГУЛЬЛӘР ӨЧЕН ЯРДӘМ ЧАРАЛАРЫ</vt:lpstr>
      <vt:lpstr>КУЭ СУБЪЕКТЛАРЫ ҺӘМ ҮЗМӘШГУЛЬЛӘР ӨЧЕН ЯРДӘМ ЧАРАЛАРЫ</vt:lpstr>
      <vt:lpstr>КУЭ СУБЪЕКТЛАРЫ ҺӘМ ҮЗМӘШГУЛЬЛӘР ӨЧЕН ЯРДӘМ ЧАРАЛАРЫ</vt:lpstr>
      <vt:lpstr>КУЭ СУБЪЕКТЛАРЫ ҺӘМ ҮЗМӘШГУЛЬЛӘР ӨЧЕН ЯРДӘМ ЧАРАЛАРЫ</vt:lpstr>
      <vt:lpstr>12</vt:lpstr>
      <vt:lpstr>СОЦИАЛЬ ПРЕДПРИЯТИЯЛӘР ӨЧЕН ЯРДӘМ ЧАРАЛАРЫ</vt:lpstr>
      <vt:lpstr>СОЦИАЛЬ ПРЕДПРИЯТИЯЛӘР ӨЧЕН ЯРДӘМ ЧАРАЛАРЫ</vt:lpstr>
      <vt:lpstr>22</vt:lpstr>
      <vt:lpstr>ЭКСПОРТ ЮНӘЛЕШЛЕ ОЕШМАЛАР ӨЧЕН ЯРДӘМ ЧАРАЛАРЫ</vt:lpstr>
      <vt:lpstr>ЭКСПОРТ ЮНӘЛЕШЛЕ ОЕШМАЛАР ӨЧЕН ЯРДӘМ ЧАРАЛАРЫ</vt:lpstr>
      <vt:lpstr>ИНДУСТРИЯ (СӘНӘГАТЬ) ПАРКЛАРЫНЫҢ ИДАРӘЧЕ КОМПАНИЯЛӘРЕ ҺӘМ РЕЗИДЕНТЛАРЫ ӨЧЕН ЯРДӘМ ЧАРАЛАРЫ</vt:lpstr>
      <vt:lpstr>«ТАТАРСТАН РЕСПУБЛИКАСЫ ГАРАНТИЯ ФОНДЫ» КОММЕРЦИЯЛЕ БУЛМАГАН БЕРЛӘШМӘСЕ ЯРДӘМ ЧАРАЛАРЫ</vt:lpstr>
      <vt:lpstr>ФОНД ЯРДӘМЕННӘН НИЧЕК ФАЙДАЛАНЫРГА?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София Ильфаровна Хисматова</dc:creator>
  <cp:lastModifiedBy>User</cp:lastModifiedBy>
  <cp:revision>200</cp:revision>
  <dcterms:created xsi:type="dcterms:W3CDTF">2022-06-14T13:23:58Z</dcterms:created>
  <dcterms:modified xsi:type="dcterms:W3CDTF">2022-11-15T08:01:32Z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2022-06-01T00:00:00Z</vt:filetime>
  </property>
  <property fmtid="{D5CDD505-2E9C-101B-9397-08002B2CF9AE}" pid="3" name="Creator">
    <vt:lpwstr>Microsoft® PowerPoint® 2016</vt:lpwstr>
  </property>
  <property fmtid="{D5CDD505-2E9C-101B-9397-08002B2CF9AE}" pid="4" name="LastSaved">
    <vt:filetime>2022-06-14T00:00:00Z</vt:filetime>
  </property>
</Properties>
</file>